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91" r:id="rId6"/>
    <p:sldId id="270" r:id="rId7"/>
    <p:sldId id="6459" r:id="rId8"/>
    <p:sldId id="285" r:id="rId9"/>
    <p:sldId id="6468" r:id="rId10"/>
    <p:sldId id="6438" r:id="rId11"/>
    <p:sldId id="6461" r:id="rId12"/>
    <p:sldId id="6462" r:id="rId13"/>
    <p:sldId id="6463" r:id="rId14"/>
    <p:sldId id="6465" r:id="rId15"/>
    <p:sldId id="257" r:id="rId16"/>
    <p:sldId id="515" r:id="rId17"/>
    <p:sldId id="286" r:id="rId18"/>
    <p:sldId id="287" r:id="rId19"/>
    <p:sldId id="288" r:id="rId20"/>
    <p:sldId id="290" r:id="rId21"/>
    <p:sldId id="289" r:id="rId22"/>
    <p:sldId id="6473" r:id="rId23"/>
    <p:sldId id="6436" r:id="rId24"/>
    <p:sldId id="6466" r:id="rId25"/>
    <p:sldId id="6469" r:id="rId26"/>
    <p:sldId id="6471" r:id="rId27"/>
    <p:sldId id="6470" r:id="rId28"/>
    <p:sldId id="6474" r:id="rId29"/>
    <p:sldId id="284" r:id="rId30"/>
    <p:sldId id="272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äsänen Ilari" initials="RI" lastIdx="12" clrIdx="0">
    <p:extLst>
      <p:ext uri="{19B8F6BF-5375-455C-9EA6-DF929625EA0E}">
        <p15:presenceInfo xmlns:p15="http://schemas.microsoft.com/office/powerpoint/2012/main" userId="S::ilari.rasanen@maanmittauslaitos.fi::e3fad776-b29f-41c5-a354-2cb7bd8445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367CB-96CB-4299-A7FC-C6EA3AC40163}" v="22" dt="2026-03-23T14:47:34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703" autoAdjust="0"/>
  </p:normalViewPr>
  <p:slideViewPr>
    <p:cSldViewPr snapToGrid="0" showGuides="1">
      <p:cViewPr varScale="1">
        <p:scale>
          <a:sx n="74" d="100"/>
          <a:sy n="74" d="100"/>
        </p:scale>
        <p:origin x="184" y="56"/>
      </p:cViewPr>
      <p:guideLst>
        <p:guide orient="horz" pos="2160"/>
        <p:guide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9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B945E-DB1A-4468-B8AE-41C548DECB2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4276427-8D1E-40A1-AFE5-3605C408F489}">
      <dgm:prSet phldrT="[Teksti]" custT="1"/>
      <dgm:spPr>
        <a:solidFill>
          <a:srgbClr val="72B5CC"/>
        </a:solidFill>
      </dgm:spPr>
      <dgm:t>
        <a:bodyPr/>
        <a:lstStyle/>
        <a:p>
          <a:pPr algn="ctr"/>
          <a:r>
            <a:rPr lang="fi-FI" sz="1600" b="1">
              <a:latin typeface="Century Gothic" panose="020B0502020202020204" pitchFamily="34" charset="0"/>
            </a:rPr>
            <a:t>Tilusjärjestelyselvitys</a:t>
          </a:r>
        </a:p>
      </dgm:t>
    </dgm:pt>
    <dgm:pt modelId="{B643C33B-4787-4B86-AC86-245886791C13}" type="parTrans" cxnId="{B05CB4CC-A13C-4362-B0F0-1722D4E75F7F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67033E6C-98A0-45F8-B306-E079885B98EF}" type="sibTrans" cxnId="{B05CB4CC-A13C-4362-B0F0-1722D4E75F7F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54527D88-07C6-4676-BDAB-1C28A3356B84}">
      <dgm:prSet phldrT="[Teksti]" custT="1"/>
      <dgm:spPr>
        <a:solidFill>
          <a:srgbClr val="FF8F2B"/>
        </a:solidFill>
        <a:ln>
          <a:solidFill>
            <a:schemeClr val="bg1"/>
          </a:solidFill>
        </a:ln>
      </dgm:spPr>
      <dgm:t>
        <a:bodyPr/>
        <a:lstStyle/>
        <a:p>
          <a:r>
            <a:rPr lang="fi-FI" sz="1600" b="1">
              <a:latin typeface="Century Gothic" panose="020B0502020202020204" pitchFamily="34" charset="0"/>
            </a:rPr>
            <a:t>Suunnittelu</a:t>
          </a:r>
        </a:p>
      </dgm:t>
    </dgm:pt>
    <dgm:pt modelId="{04E7D232-C4B1-4B18-870E-70DBD05CA45E}" type="parTrans" cxnId="{545D5329-D6FC-44FD-9CD5-C473BB047500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EFC41FA4-16AF-42B0-8E88-F1EA98D5C0ED}" type="sibTrans" cxnId="{545D5329-D6FC-44FD-9CD5-C473BB047500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73BABE46-F19C-432F-A78A-440B17B92D19}">
      <dgm:prSet phldrT="[Teksti]" custT="1"/>
      <dgm:spPr>
        <a:solidFill>
          <a:srgbClr val="41B746"/>
        </a:solidFill>
      </dgm:spPr>
      <dgm:t>
        <a:bodyPr/>
        <a:lstStyle/>
        <a:p>
          <a:r>
            <a:rPr lang="fi-FI" sz="1600" b="1">
              <a:latin typeface="Century Gothic" panose="020B0502020202020204" pitchFamily="34" charset="0"/>
            </a:rPr>
            <a:t>Toteuttaminen</a:t>
          </a:r>
        </a:p>
      </dgm:t>
    </dgm:pt>
    <dgm:pt modelId="{A86E7D7E-2A2B-4CAA-BCE2-3D80290F4795}" type="parTrans" cxnId="{52A38C7E-68EB-4F96-A6D3-48E56B5294E8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519E684A-FBC1-4B99-BA5C-E134CDE8690C}" type="sibTrans" cxnId="{52A38C7E-68EB-4F96-A6D3-48E56B5294E8}">
      <dgm:prSet/>
      <dgm:spPr/>
      <dgm:t>
        <a:bodyPr/>
        <a:lstStyle/>
        <a:p>
          <a:endParaRPr lang="fi-FI" sz="1100" b="1">
            <a:latin typeface="Century Gothic" panose="020B0502020202020204" pitchFamily="34" charset="0"/>
          </a:endParaRPr>
        </a:p>
      </dgm:t>
    </dgm:pt>
    <dgm:pt modelId="{7788DDCA-085E-458D-BFE1-D4B9D2F8495C}" type="pres">
      <dgm:prSet presAssocID="{8D2B945E-DB1A-4468-B8AE-41C548DECB20}" presName="Name0" presStyleCnt="0">
        <dgm:presLayoutVars>
          <dgm:dir/>
          <dgm:animLvl val="lvl"/>
          <dgm:resizeHandles val="exact"/>
        </dgm:presLayoutVars>
      </dgm:prSet>
      <dgm:spPr/>
    </dgm:pt>
    <dgm:pt modelId="{C1395BDD-FF1A-48B2-84B8-3E182066945D}" type="pres">
      <dgm:prSet presAssocID="{94276427-8D1E-40A1-AFE5-3605C408F489}" presName="parTxOnly" presStyleLbl="node1" presStyleIdx="0" presStyleCnt="3" custScaleX="45417" custLinFactNeighborX="-46939">
        <dgm:presLayoutVars>
          <dgm:chMax val="0"/>
          <dgm:chPref val="0"/>
          <dgm:bulletEnabled val="1"/>
        </dgm:presLayoutVars>
      </dgm:prSet>
      <dgm:spPr/>
    </dgm:pt>
    <dgm:pt modelId="{D52607B4-6776-47C5-8246-0CC43D18C23A}" type="pres">
      <dgm:prSet presAssocID="{67033E6C-98A0-45F8-B306-E079885B98EF}" presName="parTxOnlySpace" presStyleCnt="0"/>
      <dgm:spPr/>
    </dgm:pt>
    <dgm:pt modelId="{8E54A91C-BE9A-41E7-80F9-57B8185FB050}" type="pres">
      <dgm:prSet presAssocID="{54527D88-07C6-4676-BDAB-1C28A3356B84}" presName="parTxOnly" presStyleLbl="node1" presStyleIdx="1" presStyleCnt="3" custScaleX="57470" custLinFactNeighborX="3628">
        <dgm:presLayoutVars>
          <dgm:chMax val="0"/>
          <dgm:chPref val="0"/>
          <dgm:bulletEnabled val="1"/>
        </dgm:presLayoutVars>
      </dgm:prSet>
      <dgm:spPr/>
    </dgm:pt>
    <dgm:pt modelId="{626A880B-D182-42C6-911E-31932C4EF70A}" type="pres">
      <dgm:prSet presAssocID="{EFC41FA4-16AF-42B0-8E88-F1EA98D5C0ED}" presName="parTxOnlySpace" presStyleCnt="0"/>
      <dgm:spPr/>
    </dgm:pt>
    <dgm:pt modelId="{AD0E9A8F-C122-47C7-809B-C902576DF75C}" type="pres">
      <dgm:prSet presAssocID="{73BABE46-F19C-432F-A78A-440B17B92D19}" presName="parTxOnly" presStyleLbl="node1" presStyleIdx="2" presStyleCnt="3" custScaleX="38202" custLinFactNeighborX="472">
        <dgm:presLayoutVars>
          <dgm:chMax val="0"/>
          <dgm:chPref val="0"/>
          <dgm:bulletEnabled val="1"/>
        </dgm:presLayoutVars>
      </dgm:prSet>
      <dgm:spPr/>
    </dgm:pt>
  </dgm:ptLst>
  <dgm:cxnLst>
    <dgm:cxn modelId="{545D5329-D6FC-44FD-9CD5-C473BB047500}" srcId="{8D2B945E-DB1A-4468-B8AE-41C548DECB20}" destId="{54527D88-07C6-4676-BDAB-1C28A3356B84}" srcOrd="1" destOrd="0" parTransId="{04E7D232-C4B1-4B18-870E-70DBD05CA45E}" sibTransId="{EFC41FA4-16AF-42B0-8E88-F1EA98D5C0ED}"/>
    <dgm:cxn modelId="{717E8474-2303-43EF-A1C6-2B4316C16692}" type="presOf" srcId="{94276427-8D1E-40A1-AFE5-3605C408F489}" destId="{C1395BDD-FF1A-48B2-84B8-3E182066945D}" srcOrd="0" destOrd="0" presId="urn:microsoft.com/office/officeart/2005/8/layout/chevron1"/>
    <dgm:cxn modelId="{52A38C7E-68EB-4F96-A6D3-48E56B5294E8}" srcId="{8D2B945E-DB1A-4468-B8AE-41C548DECB20}" destId="{73BABE46-F19C-432F-A78A-440B17B92D19}" srcOrd="2" destOrd="0" parTransId="{A86E7D7E-2A2B-4CAA-BCE2-3D80290F4795}" sibTransId="{519E684A-FBC1-4B99-BA5C-E134CDE8690C}"/>
    <dgm:cxn modelId="{5AA938B4-AA2B-4E43-891D-4BFC89963AC2}" type="presOf" srcId="{54527D88-07C6-4676-BDAB-1C28A3356B84}" destId="{8E54A91C-BE9A-41E7-80F9-57B8185FB050}" srcOrd="0" destOrd="0" presId="urn:microsoft.com/office/officeart/2005/8/layout/chevron1"/>
    <dgm:cxn modelId="{B05CB4CC-A13C-4362-B0F0-1722D4E75F7F}" srcId="{8D2B945E-DB1A-4468-B8AE-41C548DECB20}" destId="{94276427-8D1E-40A1-AFE5-3605C408F489}" srcOrd="0" destOrd="0" parTransId="{B643C33B-4787-4B86-AC86-245886791C13}" sibTransId="{67033E6C-98A0-45F8-B306-E079885B98EF}"/>
    <dgm:cxn modelId="{C4468BF6-B316-4410-BEBE-A794A9B1F320}" type="presOf" srcId="{8D2B945E-DB1A-4468-B8AE-41C548DECB20}" destId="{7788DDCA-085E-458D-BFE1-D4B9D2F8495C}" srcOrd="0" destOrd="0" presId="urn:microsoft.com/office/officeart/2005/8/layout/chevron1"/>
    <dgm:cxn modelId="{3EF12EFA-6860-4413-9921-43405CDB36B1}" type="presOf" srcId="{73BABE46-F19C-432F-A78A-440B17B92D19}" destId="{AD0E9A8F-C122-47C7-809B-C902576DF75C}" srcOrd="0" destOrd="0" presId="urn:microsoft.com/office/officeart/2005/8/layout/chevron1"/>
    <dgm:cxn modelId="{8865B6E6-6DE5-414F-AA20-CFF3B0251222}" type="presParOf" srcId="{7788DDCA-085E-458D-BFE1-D4B9D2F8495C}" destId="{C1395BDD-FF1A-48B2-84B8-3E182066945D}" srcOrd="0" destOrd="0" presId="urn:microsoft.com/office/officeart/2005/8/layout/chevron1"/>
    <dgm:cxn modelId="{C17580FE-9826-4FBD-8926-60BA6451D927}" type="presParOf" srcId="{7788DDCA-085E-458D-BFE1-D4B9D2F8495C}" destId="{D52607B4-6776-47C5-8246-0CC43D18C23A}" srcOrd="1" destOrd="0" presId="urn:microsoft.com/office/officeart/2005/8/layout/chevron1"/>
    <dgm:cxn modelId="{1FE47992-212A-40E9-85C0-B1CAD71C4487}" type="presParOf" srcId="{7788DDCA-085E-458D-BFE1-D4B9D2F8495C}" destId="{8E54A91C-BE9A-41E7-80F9-57B8185FB050}" srcOrd="2" destOrd="0" presId="urn:microsoft.com/office/officeart/2005/8/layout/chevron1"/>
    <dgm:cxn modelId="{9E261384-7FED-4415-AEB1-58752992D92B}" type="presParOf" srcId="{7788DDCA-085E-458D-BFE1-D4B9D2F8495C}" destId="{626A880B-D182-42C6-911E-31932C4EF70A}" srcOrd="3" destOrd="0" presId="urn:microsoft.com/office/officeart/2005/8/layout/chevron1"/>
    <dgm:cxn modelId="{E49C3AA5-C403-4237-A5D8-627E0F09B3F8}" type="presParOf" srcId="{7788DDCA-085E-458D-BFE1-D4B9D2F8495C}" destId="{AD0E9A8F-C122-47C7-809B-C902576DF75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95BDD-FF1A-48B2-84B8-3E182066945D}">
      <dsp:nvSpPr>
        <dsp:cNvPr id="0" name=""/>
        <dsp:cNvSpPr/>
      </dsp:nvSpPr>
      <dsp:spPr>
        <a:xfrm>
          <a:off x="0" y="0"/>
          <a:ext cx="4194616" cy="1041115"/>
        </a:xfrm>
        <a:prstGeom prst="chevron">
          <a:avLst/>
        </a:prstGeom>
        <a:solidFill>
          <a:srgbClr val="72B5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latin typeface="Century Gothic" panose="020B0502020202020204" pitchFamily="34" charset="0"/>
            </a:rPr>
            <a:t>Tilusjärjestelyselvitys</a:t>
          </a:r>
        </a:p>
      </dsp:txBody>
      <dsp:txXfrm>
        <a:off x="520558" y="0"/>
        <a:ext cx="3153501" cy="1041115"/>
      </dsp:txXfrm>
    </dsp:sp>
    <dsp:sp modelId="{8E54A91C-BE9A-41E7-80F9-57B8185FB050}">
      <dsp:nvSpPr>
        <dsp:cNvPr id="0" name=""/>
        <dsp:cNvSpPr/>
      </dsp:nvSpPr>
      <dsp:spPr>
        <a:xfrm>
          <a:off x="3308905" y="0"/>
          <a:ext cx="5307805" cy="1041115"/>
        </a:xfrm>
        <a:prstGeom prst="chevron">
          <a:avLst/>
        </a:prstGeom>
        <a:solidFill>
          <a:srgbClr val="FF8F2B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latin typeface="Century Gothic" panose="020B0502020202020204" pitchFamily="34" charset="0"/>
            </a:rPr>
            <a:t>Suunnittelu</a:t>
          </a:r>
        </a:p>
      </dsp:txBody>
      <dsp:txXfrm>
        <a:off x="3829463" y="0"/>
        <a:ext cx="4266690" cy="1041115"/>
      </dsp:txXfrm>
    </dsp:sp>
    <dsp:sp modelId="{AD0E9A8F-C122-47C7-809B-C902576DF75C}">
      <dsp:nvSpPr>
        <dsp:cNvPr id="0" name=""/>
        <dsp:cNvSpPr/>
      </dsp:nvSpPr>
      <dsp:spPr>
        <a:xfrm>
          <a:off x="7663984" y="0"/>
          <a:ext cx="3528254" cy="1041115"/>
        </a:xfrm>
        <a:prstGeom prst="chevron">
          <a:avLst/>
        </a:prstGeom>
        <a:solidFill>
          <a:srgbClr val="41B7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600" b="1" kern="1200">
              <a:latin typeface="Century Gothic" panose="020B0502020202020204" pitchFamily="34" charset="0"/>
            </a:rPr>
            <a:t>Toteuttaminen</a:t>
          </a:r>
        </a:p>
      </dsp:txBody>
      <dsp:txXfrm>
        <a:off x="8184542" y="0"/>
        <a:ext cx="2487139" cy="1041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63C11418-0FDA-4772-AF0E-76F070C00B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399BDFD-0A0E-43F8-B5CE-36A45BE7C8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67188-712B-4F06-8585-2AF7FF3CA460}" type="datetimeFigureOut">
              <a:rPr lang="en-GB" smtClean="0"/>
              <a:t>24/03/2026</a:t>
            </a:fld>
            <a:endParaRPr lang="en-GB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E0199CE-1656-47F7-987F-DF44C834A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B1C288-9A19-4FB7-BFB0-93D2A89B19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2B84-C8EC-4B95-8245-04509A974D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529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70153-B8E4-468D-9754-EDD8D4A4C86F}" type="datetimeFigureOut">
              <a:rPr lang="fi-FI" smtClean="0"/>
              <a:t>24.3.2026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EDCDC-EF19-4E02-9CB6-75B88F00AE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483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Alkuperäinen selvityshakemus 3/2019</a:t>
            </a:r>
          </a:p>
          <a:p>
            <a:r>
              <a:rPr lang="fi-FI" dirty="0"/>
              <a:t>SLC yhdistysten palaveri Loviisan maaseututoimisessa 9/2019</a:t>
            </a:r>
          </a:p>
          <a:p>
            <a:r>
              <a:rPr lang="fi-FI" dirty="0"/>
              <a:t>Viljelijäkiinnostuksen selvittäminen 2020</a:t>
            </a:r>
          </a:p>
          <a:p>
            <a:r>
              <a:rPr lang="fi-FI" dirty="0" err="1"/>
              <a:t>Fyra</a:t>
            </a:r>
            <a:r>
              <a:rPr lang="fi-FI" dirty="0"/>
              <a:t> </a:t>
            </a:r>
            <a:r>
              <a:rPr lang="fi-FI" dirty="0" err="1"/>
              <a:t>byarin</a:t>
            </a:r>
            <a:r>
              <a:rPr lang="fi-FI" dirty="0"/>
              <a:t> jakosuunnitelmapäätös 12/2021</a:t>
            </a:r>
          </a:p>
          <a:p>
            <a:r>
              <a:rPr lang="fi-FI" dirty="0" err="1"/>
              <a:t>Fyra</a:t>
            </a:r>
            <a:r>
              <a:rPr lang="fi-FI" dirty="0"/>
              <a:t> </a:t>
            </a:r>
            <a:r>
              <a:rPr lang="fi-FI" dirty="0" err="1"/>
              <a:t>byar</a:t>
            </a:r>
            <a:r>
              <a:rPr lang="fi-FI" dirty="0"/>
              <a:t> ojitussuunnittelu käynnistyy 8/2022</a:t>
            </a:r>
          </a:p>
          <a:p>
            <a:r>
              <a:rPr lang="fi-FI" dirty="0" err="1"/>
              <a:t>Hindersby</a:t>
            </a:r>
            <a:r>
              <a:rPr lang="fi-FI" dirty="0"/>
              <a:t>/Liljendal jakosuunnitelmahaastattelu alkuvuosi 2023</a:t>
            </a:r>
          </a:p>
          <a:p>
            <a:r>
              <a:rPr lang="fi-FI" dirty="0"/>
              <a:t>Vaihtomaaostoja </a:t>
            </a:r>
            <a:r>
              <a:rPr lang="fi-FI" dirty="0" err="1"/>
              <a:t>Fyra</a:t>
            </a:r>
            <a:r>
              <a:rPr lang="fi-FI" dirty="0"/>
              <a:t> </a:t>
            </a:r>
            <a:r>
              <a:rPr lang="fi-FI" dirty="0" err="1"/>
              <a:t>byar</a:t>
            </a:r>
            <a:r>
              <a:rPr lang="fi-FI" dirty="0"/>
              <a:t> 22 ha </a:t>
            </a:r>
            <a:r>
              <a:rPr lang="fi-FI" dirty="0" err="1"/>
              <a:t>Hindersby</a:t>
            </a:r>
            <a:r>
              <a:rPr lang="fi-FI" dirty="0"/>
              <a:t> 50 ha.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EDCDC-EF19-4E02-9CB6-75B88F00AE2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900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ansi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343EDA3-4AB8-4917-B439-52E657C0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33375" y="443730"/>
            <a:ext cx="2330070" cy="12393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4014A11-5B1F-4342-9A16-D21F5A0659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2312894"/>
            <a:ext cx="7115175" cy="1981199"/>
          </a:xfrm>
        </p:spPr>
        <p:txBody>
          <a:bodyPr anchor="b" anchorCtr="0">
            <a:noAutofit/>
          </a:bodyPr>
          <a:lstStyle>
            <a:lvl1pPr algn="l">
              <a:defRPr sz="4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br>
              <a:rPr lang="fi-FI" dirty="0"/>
            </a:br>
            <a:r>
              <a:rPr lang="fi-FI" dirty="0" err="1"/>
              <a:t>tt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A27894-5EDE-47B9-9F25-0B3B1F1D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49" y="4415470"/>
            <a:ext cx="5953125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03A438EC-6334-489B-9207-7FFB9C037C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38250" y="5594350"/>
            <a:ext cx="5953124" cy="10112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/>
              <a:t>Esittäjä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5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jaottelu -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uvan paikkamerkki 21">
            <a:extLst>
              <a:ext uri="{FF2B5EF4-FFF2-40B4-BE49-F238E27FC236}">
                <a16:creationId xmlns:a16="http://schemas.microsoft.com/office/drawing/2014/main" id="{B3EDF042-F110-4716-827F-D716EEFE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4" b="16114"/>
          <a:stretch>
            <a:fillRect/>
          </a:stretch>
        </p:blipFill>
        <p:spPr>
          <a:xfrm>
            <a:off x="0" y="0"/>
            <a:ext cx="12191999" cy="4648200"/>
          </a:xfrm>
          <a:prstGeom prst="rect">
            <a:avLst/>
          </a:prstGeom>
        </p:spPr>
      </p:pic>
      <p:sp>
        <p:nvSpPr>
          <p:cNvPr id="25" name="Suorakulmio 24">
            <a:extLst>
              <a:ext uri="{FF2B5EF4-FFF2-40B4-BE49-F238E27FC236}">
                <a16:creationId xmlns:a16="http://schemas.microsoft.com/office/drawing/2014/main" id="{C4BA658A-4D3D-484B-A7DF-ED688BD8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1" cy="4648200"/>
          </a:xfrm>
          <a:prstGeom prst="rect">
            <a:avLst/>
          </a:prstGeom>
          <a:gradFill>
            <a:gsLst>
              <a:gs pos="0">
                <a:schemeClr val="accent2">
                  <a:alpha val="97000"/>
                </a:schemeClr>
              </a:gs>
              <a:gs pos="100000">
                <a:schemeClr val="accent2">
                  <a:alpha val="72000"/>
                </a:scheme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Dian numeron paikkamerkki 5">
            <a:extLst>
              <a:ext uri="{FF2B5EF4-FFF2-40B4-BE49-F238E27FC236}">
                <a16:creationId xmlns:a16="http://schemas.microsoft.com/office/drawing/2014/main" id="{D990B713-0525-4EC9-9DCD-9BA0C7C7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0F11B1F-B714-498D-B9B5-73A0ADEA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45"/>
            <a:ext cx="10515600" cy="112630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GB" dirty="0"/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1BD51AE1-8B8F-44C5-959E-3EF9B9F962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1" y="1682751"/>
            <a:ext cx="10515599" cy="58184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1D820AA8-0A30-469B-8CD8-6158D190BD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046412"/>
            <a:ext cx="2952750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2C9D194-7D02-4F85-ABAE-D1FF7654F9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321" y="4672011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8">
            <a:extLst>
              <a:ext uri="{FF2B5EF4-FFF2-40B4-BE49-F238E27FC236}">
                <a16:creationId xmlns:a16="http://schemas.microsoft.com/office/drawing/2014/main" id="{E25D87A0-A455-4C1C-976A-3E0C00B8D4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43426" y="3057525"/>
            <a:ext cx="2952750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7" name="Tekstin paikkamerkki 10">
            <a:extLst>
              <a:ext uri="{FF2B5EF4-FFF2-40B4-BE49-F238E27FC236}">
                <a16:creationId xmlns:a16="http://schemas.microsoft.com/office/drawing/2014/main" id="{483F6025-EAF4-40FC-B144-DB9B5367C2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04547" y="4683124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kstin paikkamerkki 8">
            <a:extLst>
              <a:ext uri="{FF2B5EF4-FFF2-40B4-BE49-F238E27FC236}">
                <a16:creationId xmlns:a16="http://schemas.microsoft.com/office/drawing/2014/main" id="{3A28B453-CC89-4401-A5DC-7CA616E52C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8652" y="3057525"/>
            <a:ext cx="2952750" cy="2925763"/>
          </a:xfrm>
          <a:prstGeom prst="roundRect">
            <a:avLst>
              <a:gd name="adj" fmla="val 4167"/>
            </a:avLst>
          </a:prstGeom>
          <a:solidFill>
            <a:schemeClr val="bg1"/>
          </a:solidFill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44000" tIns="720000" rIns="144000" bIns="144000"/>
          <a:lstStyle>
            <a:lvl1pPr marL="0" indent="0" algn="ctr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424056B5-16AD-46C6-A163-B9656A7A76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09773" y="4683124"/>
            <a:ext cx="2430508" cy="1114425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äivämäärän paikkamerkki 3">
            <a:extLst>
              <a:ext uri="{FF2B5EF4-FFF2-40B4-BE49-F238E27FC236}">
                <a16:creationId xmlns:a16="http://schemas.microsoft.com/office/drawing/2014/main" id="{8B8C01B9-D0AE-4FB0-9F49-4C2D47906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33" name="Alatunnisteen paikkamerkki 4">
            <a:extLst>
              <a:ext uri="{FF2B5EF4-FFF2-40B4-BE49-F238E27FC236}">
                <a16:creationId xmlns:a16="http://schemas.microsoft.com/office/drawing/2014/main" id="{154ECEF0-F796-4674-A439-8D83BDAA2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CB0447E-141A-0CF7-7BD1-EE92B6BC5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FB396018-59AF-4EC5-A1E8-D4ECA551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8800"/>
            <a:ext cx="5980111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5980110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Kuvan paikkamerkki 27">
            <a:extLst>
              <a:ext uri="{FF2B5EF4-FFF2-40B4-BE49-F238E27FC236}">
                <a16:creationId xmlns:a16="http://schemas.microsoft.com/office/drawing/2014/main" id="{4905EAD9-C1E6-4DE8-BE51-BAA3DFD8605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43800" y="85639"/>
            <a:ext cx="6358175" cy="6397661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00652708-8FF8-4483-92B8-7884A814B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B579CC2D-6DF8-4203-A33A-8F90743C0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2DF2686-EB5D-18EB-EED9-27DFC895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2 Kuvaa (muott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n numeron paikkamerkki 5">
            <a:extLst>
              <a:ext uri="{FF2B5EF4-FFF2-40B4-BE49-F238E27FC236}">
                <a16:creationId xmlns:a16="http://schemas.microsoft.com/office/drawing/2014/main" id="{745FF23F-C00C-402E-8BFC-1B2690CB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8800"/>
            <a:ext cx="5980111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808412" cy="414337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8" name="Kuvan paikkamerkki 27">
            <a:extLst>
              <a:ext uri="{FF2B5EF4-FFF2-40B4-BE49-F238E27FC236}">
                <a16:creationId xmlns:a16="http://schemas.microsoft.com/office/drawing/2014/main" id="{4905EAD9-C1E6-4DE8-BE51-BAA3DFD8605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43800" y="85639"/>
            <a:ext cx="6358175" cy="6397661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9" name="Kuvan paikkamerkki 28">
            <a:extLst>
              <a:ext uri="{FF2B5EF4-FFF2-40B4-BE49-F238E27FC236}">
                <a16:creationId xmlns:a16="http://schemas.microsoft.com/office/drawing/2014/main" id="{B765030A-6CF2-44A9-8562-C67CE8F637E1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803488" y="2872691"/>
            <a:ext cx="3588326" cy="3610610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69764465-2361-4F76-94E0-561A35AC2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1" name="Alatunnisteen paikkamerkki 4">
            <a:extLst>
              <a:ext uri="{FF2B5EF4-FFF2-40B4-BE49-F238E27FC236}">
                <a16:creationId xmlns:a16="http://schemas.microsoft.com/office/drawing/2014/main" id="{1806A644-768F-4CBF-B055-6CD99CF0A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B0F9B79-A2CE-2365-2228-E8A1F4942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neliö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42A81414-D774-4E16-A2AD-7307217D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9274"/>
            <a:ext cx="4533899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495425"/>
            <a:ext cx="4533900" cy="470534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549274"/>
            <a:ext cx="5978525" cy="565150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D5B3832E-71CF-4C19-8B2E-D5FB4A06B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1C5CC6F3-E3F7-40AB-8C6E-4297250F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195038D-FAD2-2A72-8CAA-5A825F77A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0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, kok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6604D4C0-8E84-4A19-968C-1B0019F09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075" y="4131467"/>
            <a:ext cx="2865437" cy="941428"/>
          </a:xfrm>
          <a:prstGeom prst="roundRect">
            <a:avLst>
              <a:gd name="adj" fmla="val 6859"/>
            </a:avLst>
          </a:prstGeom>
          <a:solidFill>
            <a:schemeClr val="bg1"/>
          </a:solidFill>
        </p:spPr>
        <p:txBody>
          <a:bodyPr wrap="square" lIns="144000" tIns="144000" rIns="144000" bIns="144000" anchor="t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accent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4576" y="352426"/>
            <a:ext cx="11580724" cy="584835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B40F63C0-460A-4075-A1A2-2B48586E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73639AE1-074E-4F2F-A132-D7EBC58F8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7418A99-46C4-AA40-E0A1-AB738EC6E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2 Kuva, kok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n numeron paikkamerkki 5">
            <a:extLst>
              <a:ext uri="{FF2B5EF4-FFF2-40B4-BE49-F238E27FC236}">
                <a16:creationId xmlns:a16="http://schemas.microsoft.com/office/drawing/2014/main" id="{A93EE86C-41DE-4C94-B362-62BEEC6D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4" y="3491016"/>
            <a:ext cx="4533899" cy="627534"/>
          </a:xfrm>
          <a:prstGeom prst="roundRect">
            <a:avLst>
              <a:gd name="adj" fmla="val 8695"/>
            </a:avLst>
          </a:prstGeom>
          <a:solidFill>
            <a:schemeClr val="bg1"/>
          </a:solidFill>
        </p:spPr>
        <p:txBody>
          <a:bodyPr lIns="144000" tIns="144000" rIns="144000" bIns="144000" anchor="t">
            <a:sp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4875" y="4274124"/>
            <a:ext cx="4533900" cy="525840"/>
          </a:xfrm>
          <a:prstGeom prst="roundRect">
            <a:avLst>
              <a:gd name="adj" fmla="val 7103"/>
            </a:avLst>
          </a:prstGeom>
          <a:solidFill>
            <a:schemeClr val="bg1"/>
          </a:solidFill>
        </p:spPr>
        <p:txBody>
          <a:bodyPr lIns="144000" tIns="144000" rIns="144000" bIns="144000">
            <a:sp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AB434DAB-F536-4FB2-B0ED-68248A744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576" y="352426"/>
            <a:ext cx="6473738" cy="584835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81824" y="352426"/>
            <a:ext cx="4943475" cy="584835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/>
          </a:p>
        </p:txBody>
      </p: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52911FB4-ACE4-404F-A28F-5A7C564C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1" name="Alatunnisteen paikkamerkki 4">
            <a:extLst>
              <a:ext uri="{FF2B5EF4-FFF2-40B4-BE49-F238E27FC236}">
                <a16:creationId xmlns:a16="http://schemas.microsoft.com/office/drawing/2014/main" id="{FB266354-1673-4C55-9561-B4380A963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7D93B28-3CF7-C9E2-1638-815F67882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1 Kuva (vaa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B8B0D60-EB87-4983-89E4-A5F80478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9274"/>
            <a:ext cx="4533899" cy="227965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5274" y="549274"/>
            <a:ext cx="5976938" cy="227965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3076574"/>
            <a:ext cx="10512425" cy="3124201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80B38B73-AB41-403C-B04A-A03EF22D2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61304FB8-878E-4DA3-9D66-BEAD908C9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73C73BB-9C54-46D8-8390-24482DC0E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4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4 Kuvaa (neliö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AE417452-32C0-457D-A64B-DEA04C6F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1979117"/>
            <a:ext cx="3589336" cy="946151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925268"/>
            <a:ext cx="3398836" cy="327550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9275" y="504826"/>
            <a:ext cx="4446586" cy="5695948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10" name="Kuvan paikkamerkki 5">
            <a:extLst>
              <a:ext uri="{FF2B5EF4-FFF2-40B4-BE49-F238E27FC236}">
                <a16:creationId xmlns:a16="http://schemas.microsoft.com/office/drawing/2014/main" id="{B6508934-CA2E-4A30-8A61-A4952313C6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3475" y="504826"/>
            <a:ext cx="1876425" cy="1844196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11" name="Kuvan paikkamerkki 5">
            <a:extLst>
              <a:ext uri="{FF2B5EF4-FFF2-40B4-BE49-F238E27FC236}">
                <a16:creationId xmlns:a16="http://schemas.microsoft.com/office/drawing/2014/main" id="{6467B69D-4682-4D38-8775-7D938C6356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43475" y="2432050"/>
            <a:ext cx="1876425" cy="179384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15" name="Kuvan paikkamerkki 5">
            <a:extLst>
              <a:ext uri="{FF2B5EF4-FFF2-40B4-BE49-F238E27FC236}">
                <a16:creationId xmlns:a16="http://schemas.microsoft.com/office/drawing/2014/main" id="{CC8B3F27-F773-41EF-B4B7-42ECDE7749C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43475" y="4305300"/>
            <a:ext cx="1876425" cy="1894928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6AB800E7-8642-453D-AA78-132955D10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6B392DF8-CF81-45F9-96A9-7B3E0642A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95D10F1-68DE-FA06-903B-04A567523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4 Kuvaa (neliö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n numeron paikkamerkki 5">
            <a:extLst>
              <a:ext uri="{FF2B5EF4-FFF2-40B4-BE49-F238E27FC236}">
                <a16:creationId xmlns:a16="http://schemas.microsoft.com/office/drawing/2014/main" id="{E133CE4B-49A3-4FD4-A3EF-98C6DFD3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8800"/>
            <a:ext cx="3600450" cy="103187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590675"/>
            <a:ext cx="3600450" cy="461009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E0DF8543-B39E-45AB-B970-D8F2E00B56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562476" y="558800"/>
            <a:ext cx="3314700" cy="2790824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42EC80E2-1F7E-4735-B77F-9BD980FA8C69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037512" y="558798"/>
            <a:ext cx="3314699" cy="2790823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7" name="Kuvan paikkamerkki 2">
            <a:extLst>
              <a:ext uri="{FF2B5EF4-FFF2-40B4-BE49-F238E27FC236}">
                <a16:creationId xmlns:a16="http://schemas.microsoft.com/office/drawing/2014/main" id="{957D74BF-ED60-443D-AE14-EAB1FD46B247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4562476" y="3505200"/>
            <a:ext cx="3314700" cy="2695574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00C4A66-D080-4571-A363-710C0348445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037512" y="3505199"/>
            <a:ext cx="3314701" cy="2695574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3" name="Päivämäärän paikkamerkki 3">
            <a:extLst>
              <a:ext uri="{FF2B5EF4-FFF2-40B4-BE49-F238E27FC236}">
                <a16:creationId xmlns:a16="http://schemas.microsoft.com/office/drawing/2014/main" id="{B4F0A6A9-99E5-41AE-9497-D351B3196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6" name="Alatunnisteen paikkamerkki 4">
            <a:extLst>
              <a:ext uri="{FF2B5EF4-FFF2-40B4-BE49-F238E27FC236}">
                <a16:creationId xmlns:a16="http://schemas.microsoft.com/office/drawing/2014/main" id="{0496471C-D20C-48B4-82CE-222D8D6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964A49C-F78B-374F-21BF-E58FE4431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skitetty Teksti + 4 Kuvaa (vaak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an numeron paikkamerkki 5">
            <a:extLst>
              <a:ext uri="{FF2B5EF4-FFF2-40B4-BE49-F238E27FC236}">
                <a16:creationId xmlns:a16="http://schemas.microsoft.com/office/drawing/2014/main" id="{E1790DD6-1939-4BAA-A9C4-62ABCA43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58800"/>
            <a:ext cx="10512424" cy="149859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249" y="2057399"/>
            <a:ext cx="10515964" cy="1074421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E0DF8543-B39E-45AB-B970-D8F2E00B56E8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39788" y="3131821"/>
            <a:ext cx="2476500" cy="2557466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11575A0A-9D55-46A8-A5EE-793578D5E110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10870" y="3131820"/>
            <a:ext cx="2476500" cy="2557466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44380BD-3B63-46EB-83F9-A164167DF9B9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4630" y="3131820"/>
            <a:ext cx="2476500" cy="2557466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7908B87E-9FC5-4ED4-9735-DCF53CF43B53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8875712" y="3131820"/>
            <a:ext cx="2476500" cy="2557466"/>
          </a:xfrm>
          <a:prstGeom prst="roundRect">
            <a:avLst>
              <a:gd name="adj" fmla="val 1718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3" name="Päivämäärän paikkamerkki 3">
            <a:extLst>
              <a:ext uri="{FF2B5EF4-FFF2-40B4-BE49-F238E27FC236}">
                <a16:creationId xmlns:a16="http://schemas.microsoft.com/office/drawing/2014/main" id="{17C33DAA-DF4C-4944-9B60-C170EFD5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6" name="Alatunnisteen paikkamerkki 4">
            <a:extLst>
              <a:ext uri="{FF2B5EF4-FFF2-40B4-BE49-F238E27FC236}">
                <a16:creationId xmlns:a16="http://schemas.microsoft.com/office/drawing/2014/main" id="{FC00D22C-857D-4299-A8A1-7C79CB355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0281E14-8D3A-C5A8-701B-334F49350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A2AAFD-3066-4924-98AE-C2DE03B8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4"/>
            <a:ext cx="10515600" cy="4299349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rgbClr val="266B7F"/>
              </a:buClr>
              <a:buNone/>
              <a:defRPr sz="2400"/>
            </a:lvl1pPr>
            <a:lvl2pPr marL="457200" indent="0">
              <a:lnSpc>
                <a:spcPct val="100000"/>
              </a:lnSpc>
              <a:buClr>
                <a:srgbClr val="266B7F"/>
              </a:buClr>
              <a:buNone/>
              <a:defRPr sz="2000"/>
            </a:lvl2pPr>
            <a:lvl3pPr marL="914400" indent="0">
              <a:lnSpc>
                <a:spcPct val="100000"/>
              </a:lnSpc>
              <a:buClr>
                <a:srgbClr val="266B7F"/>
              </a:buClr>
              <a:buNone/>
              <a:defRPr sz="2000"/>
            </a:lvl3pPr>
            <a:lvl4pPr marL="1371600" indent="0">
              <a:lnSpc>
                <a:spcPct val="100000"/>
              </a:lnSpc>
              <a:buClr>
                <a:srgbClr val="266B7F"/>
              </a:buClr>
              <a:buNone/>
              <a:defRPr sz="1800"/>
            </a:lvl4pPr>
            <a:lvl5pPr marL="1828800" indent="0">
              <a:lnSpc>
                <a:spcPct val="100000"/>
              </a:lnSpc>
              <a:buClr>
                <a:srgbClr val="266B7F"/>
              </a:buClr>
              <a:buNone/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AB2791-DCE0-4ECC-BA58-FEDBE7FE2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5C9380-450F-47CE-97A6-96E06D320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E2208ABA-B821-42D8-AD65-0D92A265D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extLst>
    <p:ext uri="{DCECCB84-F9BA-43D5-87BE-67443E8EF086}">
      <p15:sldGuideLst xmlns:p15="http://schemas.microsoft.com/office/powerpoint/2012/main">
        <p15:guide id="3" orient="horz" pos="4320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ksti + 3 Kuvaa (shak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C1209CAB-118D-4CE0-B371-A872332C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8" name="Tekstin paikkamerkki 3">
            <a:extLst>
              <a:ext uri="{FF2B5EF4-FFF2-40B4-BE49-F238E27FC236}">
                <a16:creationId xmlns:a16="http://schemas.microsoft.com/office/drawing/2014/main" id="{FE528FCE-B3E7-46D0-B2EC-C0ED6B74812A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282339" y="4374605"/>
            <a:ext cx="3378200" cy="164519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Kuvan paikkamerkki 5">
            <a:extLst>
              <a:ext uri="{FF2B5EF4-FFF2-40B4-BE49-F238E27FC236}">
                <a16:creationId xmlns:a16="http://schemas.microsoft.com/office/drawing/2014/main" id="{5450B89A-56DE-4B1D-A4DD-D163D2397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63800" y="3429000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6" name="Kuvan paikkamerkki 5">
            <a:extLst>
              <a:ext uri="{FF2B5EF4-FFF2-40B4-BE49-F238E27FC236}">
                <a16:creationId xmlns:a16="http://schemas.microsoft.com/office/drawing/2014/main" id="{4D26B39C-BD5C-4CD6-A97B-781324DA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20820" y="0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724" y="350837"/>
            <a:ext cx="3378199" cy="696914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03725" y="1056730"/>
            <a:ext cx="3378200" cy="198174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Kuvan paikkamerkki 5">
            <a:extLst>
              <a:ext uri="{FF2B5EF4-FFF2-40B4-BE49-F238E27FC236}">
                <a16:creationId xmlns:a16="http://schemas.microsoft.com/office/drawing/2014/main" id="{AF0AFD7C-5BB9-4851-97AE-0A6F2F3EF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27600" y="-19323"/>
            <a:ext cx="4064400" cy="3430800"/>
          </a:xfrm>
          <a:prstGeom prst="roundRect">
            <a:avLst>
              <a:gd name="adj" fmla="val 1495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30" name="Tekstin paikkamerkki 3">
            <a:extLst>
              <a:ext uri="{FF2B5EF4-FFF2-40B4-BE49-F238E27FC236}">
                <a16:creationId xmlns:a16="http://schemas.microsoft.com/office/drawing/2014/main" id="{51FA8B2C-6388-4AC6-B01B-40DDD01A7224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8466462" y="4365627"/>
            <a:ext cx="3378200" cy="165417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D22B427B-80F5-47BA-A224-2AC72AA03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4EAAE082-E0BA-4B73-8812-36C49F349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0A1E954-7937-D974-B89D-FD29711167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2575" y="3592513"/>
            <a:ext cx="3378200" cy="77311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A75562E3-7895-6C86-8DD2-2A442D3AD6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66138" y="3541713"/>
            <a:ext cx="3378200" cy="82391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accent3"/>
                </a:solidFill>
              </a:defRPr>
            </a:lvl2pPr>
            <a:lvl3pPr marL="914400" indent="0">
              <a:buNone/>
              <a:defRPr sz="2000">
                <a:solidFill>
                  <a:schemeClr val="accent3"/>
                </a:solidFill>
              </a:defRPr>
            </a:lvl3pPr>
            <a:lvl4pPr marL="1371600" indent="0">
              <a:buNone/>
              <a:defRPr sz="2000">
                <a:solidFill>
                  <a:schemeClr val="accent3"/>
                </a:solidFill>
              </a:defRPr>
            </a:lvl4pPr>
            <a:lvl5pPr marL="1828800" indent="0">
              <a:buNone/>
              <a:defRPr sz="2000">
                <a:solidFill>
                  <a:schemeClr val="accent3"/>
                </a:solidFill>
              </a:defRPr>
            </a:lvl5pPr>
          </a:lstStyle>
          <a:p>
            <a:pPr lvl="0"/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4F74340-95B3-EFB7-351A-909BB6538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3D7BC881-CFF2-41A2-9D0D-FB2F27AD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8800"/>
            <a:ext cx="10512423" cy="149859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57278" y="2057399"/>
            <a:ext cx="5677444" cy="52947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Median paikkamerkki 4">
            <a:extLst>
              <a:ext uri="{FF2B5EF4-FFF2-40B4-BE49-F238E27FC236}">
                <a16:creationId xmlns:a16="http://schemas.microsoft.com/office/drawing/2014/main" id="{DF388512-20EC-4F93-811A-61870F413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3257278" y="2779804"/>
            <a:ext cx="5417012" cy="304706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fi-FI"/>
              <a:t>Lisää medialeike napsauttamalla kuvaketta</a:t>
            </a:r>
            <a:endParaRPr lang="en-GB" dirty="0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318BA83B-2B23-42DD-BF84-AE5307AA4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BC08F716-3B02-4627-963F-9A9209A92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79CEADF-568C-19AF-44B9-B47A66CD5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oike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CA7C7CC7-1290-4210-9708-D4DC4101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8800"/>
            <a:ext cx="10512422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808412" cy="3829051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5019675" y="2057401"/>
            <a:ext cx="6332535" cy="382905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i-FI"/>
              <a:t>Lisää kaavio napsauttamalla kuvaketta</a:t>
            </a:r>
            <a:endParaRPr lang="en-GB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C61EAE2B-014C-4E8B-9607-FC735776F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7467FA11-E768-425D-9297-34E66315D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56F9DFC-9B45-067C-BB42-56A5FFCA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7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2 kp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A9663ADD-0E94-4940-8561-7762E5138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69F2821-21E9-433E-9730-0D47F1BF6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58800"/>
            <a:ext cx="10512424" cy="1498599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C69C6F5-879D-4843-8A4A-58CDCFB0A56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5056187" cy="8858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9788" y="2943224"/>
            <a:ext cx="5056187" cy="30003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EA83E5D6-65BE-4A16-B769-078D0CAC4FE0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6172201" y="2057399"/>
            <a:ext cx="5180012" cy="8858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Alaotsikko</a:t>
            </a:r>
          </a:p>
        </p:txBody>
      </p:sp>
      <p:sp>
        <p:nvSpPr>
          <p:cNvPr id="11" name="Kaavion paikkamerkki 4">
            <a:extLst>
              <a:ext uri="{FF2B5EF4-FFF2-40B4-BE49-F238E27FC236}">
                <a16:creationId xmlns:a16="http://schemas.microsoft.com/office/drawing/2014/main" id="{34EE46F5-3FD0-48A0-8B5F-915B3787CE4C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172200" y="2943223"/>
            <a:ext cx="5180012" cy="30003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37319AEC-4B7E-41EF-ABD5-AE26BC090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EF6D34A8-9C65-46E2-B152-75D11FC2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558E879-3D65-A007-6B69-6A3B9D543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aavio ilman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9016A027-13D8-4BB8-B8BA-A6FFC480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E9C63D64-D247-4679-8CDF-EBB551FA8A8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9789" y="676275"/>
            <a:ext cx="10512422" cy="521017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000"/>
            </a:lvl1pPr>
          </a:lstStyle>
          <a:p>
            <a:r>
              <a:rPr lang="fi-FI"/>
              <a:t>Lisää kaavio napsauttamalla kuvaketta</a:t>
            </a:r>
            <a:endParaRPr lang="en-GB" dirty="0"/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8F6BC17A-856D-44D2-869D-ABAD3E5C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Alatunnisteen paikkamerkki 4">
            <a:extLst>
              <a:ext uri="{FF2B5EF4-FFF2-40B4-BE49-F238E27FC236}">
                <a16:creationId xmlns:a16="http://schemas.microsoft.com/office/drawing/2014/main" id="{7298BF68-8D36-4763-B288-DA8C28EFA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EA4344C-7B6D-5EA6-0959-50F19AE82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tyhjä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624" y="714103"/>
            <a:ext cx="6709913" cy="170259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60123988-452A-49E5-8271-217CD20AA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6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F5925BE2-AF77-497F-BF92-EFDE24BAE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ED300B1D-AD41-4915-9401-2AC46ADB0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9333DD25-6477-4203-AA4A-3430D6417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B159C11-6C35-AAD7-D5B4-61D3F8F9F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huoneist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949" y="709703"/>
            <a:ext cx="6711587" cy="170699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10" name="Alaotsikko 2">
            <a:extLst>
              <a:ext uri="{FF2B5EF4-FFF2-40B4-BE49-F238E27FC236}">
                <a16:creationId xmlns:a16="http://schemas.microsoft.com/office/drawing/2014/main" id="{E7FB459B-B885-4508-BD4D-F6D0892690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6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F4B705B8-CA8A-4400-8457-6B5BAA051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2B1BB404-1782-4200-9EBB-8E2C08629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C4A9FA74-3D9B-4F1D-8469-5A8C0442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829629B-3F0A-85B5-70AB-858D1BCFD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tutkim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2949" y="718411"/>
            <a:ext cx="6711587" cy="169828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0A55583A-0263-4968-8D89-D2CF5DD094B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6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05FEE77E-2F24-4AF6-87B8-D55FCC420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C1C331AD-886E-4A5F-AF89-AEEE6F9C9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EAA22591-6D9B-49A7-9561-41B9DFB5F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55B69E04-AA80-EBB0-7019-F6EBEE058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9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älidia karta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625" y="718411"/>
            <a:ext cx="6718621" cy="169828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fi-FI" dirty="0"/>
              <a:t>Lisää otsikko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3C46B468-49E3-47EA-A951-19205FB5EB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626" y="2416696"/>
            <a:ext cx="4933364" cy="101230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Alaotsikko</a:t>
            </a:r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BA53ACAB-394A-4AB5-B44E-E0ADCDF8C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81CEFC88-3705-4EFF-966C-A18822435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Alatunnisteen paikkamerkki 4">
            <a:extLst>
              <a:ext uri="{FF2B5EF4-FFF2-40B4-BE49-F238E27FC236}">
                <a16:creationId xmlns:a16="http://schemas.microsoft.com/office/drawing/2014/main" id="{1F42867E-BC75-486A-82B5-1AF398D41E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9CDA3DFF-2135-78E4-DAD0-A776DFFA0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kuv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 2">
            <a:extLst>
              <a:ext uri="{FF2B5EF4-FFF2-40B4-BE49-F238E27FC236}">
                <a16:creationId xmlns:a16="http://schemas.microsoft.com/office/drawing/2014/main" id="{2CF80CA3-E571-4D6B-8726-517E30F7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562558">
            <a:off x="6830981" y="1784311"/>
            <a:ext cx="3482976" cy="3506430"/>
          </a:xfrm>
          <a:custGeom>
            <a:avLst/>
            <a:gdLst>
              <a:gd name="connsiteX0" fmla="*/ 1110557 w 1138369"/>
              <a:gd name="connsiteY0" fmla="*/ 569684 h 1146035"/>
              <a:gd name="connsiteX1" fmla="*/ 786707 w 1138369"/>
              <a:gd name="connsiteY1" fmla="*/ 75337 h 1146035"/>
              <a:gd name="connsiteX2" fmla="*/ 559060 w 1138369"/>
              <a:gd name="connsiteY2" fmla="*/ 26759 h 1146035"/>
              <a:gd name="connsiteX3" fmla="*/ 73285 w 1138369"/>
              <a:gd name="connsiteY3" fmla="*/ 347752 h 1146035"/>
              <a:gd name="connsiteX4" fmla="*/ 27565 w 1138369"/>
              <a:gd name="connsiteY4" fmla="*/ 577304 h 1146035"/>
              <a:gd name="connsiteX5" fmla="*/ 351415 w 1138369"/>
              <a:gd name="connsiteY5" fmla="*/ 1070699 h 1146035"/>
              <a:gd name="connsiteX6" fmla="*/ 579062 w 1138369"/>
              <a:gd name="connsiteY6" fmla="*/ 1119277 h 1146035"/>
              <a:gd name="connsiteX7" fmla="*/ 1064837 w 1138369"/>
              <a:gd name="connsiteY7" fmla="*/ 798284 h 1146035"/>
              <a:gd name="connsiteX8" fmla="*/ 1110557 w 1138369"/>
              <a:gd name="connsiteY8" fmla="*/ 569684 h 114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369" h="1146035">
                <a:moveTo>
                  <a:pt x="1110557" y="569684"/>
                </a:moveTo>
                <a:lnTo>
                  <a:pt x="786707" y="75337"/>
                </a:lnTo>
                <a:cubicBezTo>
                  <a:pt x="736225" y="-1816"/>
                  <a:pt x="634307" y="-22771"/>
                  <a:pt x="559060" y="26759"/>
                </a:cubicBezTo>
                <a:lnTo>
                  <a:pt x="73285" y="347752"/>
                </a:lnTo>
                <a:cubicBezTo>
                  <a:pt x="-1963" y="397282"/>
                  <a:pt x="-22918" y="500152"/>
                  <a:pt x="27565" y="577304"/>
                </a:cubicBezTo>
                <a:lnTo>
                  <a:pt x="351415" y="1070699"/>
                </a:lnTo>
                <a:cubicBezTo>
                  <a:pt x="401897" y="1147852"/>
                  <a:pt x="503815" y="1168807"/>
                  <a:pt x="579062" y="1119277"/>
                </a:cubicBezTo>
                <a:lnTo>
                  <a:pt x="1064837" y="798284"/>
                </a:lnTo>
                <a:cubicBezTo>
                  <a:pt x="1141037" y="748754"/>
                  <a:pt x="1161040" y="646837"/>
                  <a:pt x="1110557" y="569684"/>
                </a:cubicBezTo>
                <a:close/>
              </a:path>
            </a:pathLst>
          </a:custGeom>
          <a:noFill/>
          <a:ln w="12700" cap="flat">
            <a:gradFill flip="none" rotWithShape="1">
              <a:gsLst>
                <a:gs pos="0">
                  <a:schemeClr val="accent2"/>
                </a:gs>
                <a:gs pos="87000">
                  <a:schemeClr val="accent3"/>
                </a:gs>
              </a:gsLst>
              <a:lin ang="540000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D71F989-E9D8-47B6-9E91-E1BD6857E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7855" y="1776049"/>
            <a:ext cx="5360987" cy="103996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fi-FI" dirty="0"/>
              <a:t>Kiitos</a:t>
            </a:r>
            <a:endParaRPr lang="en-GB" dirty="0"/>
          </a:p>
        </p:txBody>
      </p:sp>
      <p:sp>
        <p:nvSpPr>
          <p:cNvPr id="7" name="Kuvan paikkamerkki 28">
            <a:extLst>
              <a:ext uri="{FF2B5EF4-FFF2-40B4-BE49-F238E27FC236}">
                <a16:creationId xmlns:a16="http://schemas.microsoft.com/office/drawing/2014/main" id="{9E3D1CDC-92E4-4968-9716-3C1747921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857877" y="1769369"/>
            <a:ext cx="3476625" cy="3498215"/>
          </a:xfrm>
          <a:custGeom>
            <a:avLst/>
            <a:gdLst>
              <a:gd name="connsiteX0" fmla="*/ 2051916 w 3588326"/>
              <a:gd name="connsiteY0" fmla="*/ 74 h 3610610"/>
              <a:gd name="connsiteX1" fmla="*/ 2477951 w 3588326"/>
              <a:gd name="connsiteY1" fmla="*/ 236054 h 3610610"/>
              <a:gd name="connsiteX2" fmla="*/ 3499575 w 3588326"/>
              <a:gd name="connsiteY2" fmla="*/ 1793819 h 3610610"/>
              <a:gd name="connsiteX3" fmla="*/ 3578729 w 3588326"/>
              <a:gd name="connsiteY3" fmla="*/ 1986165 h 3610610"/>
              <a:gd name="connsiteX4" fmla="*/ 3588326 w 3588326"/>
              <a:gd name="connsiteY4" fmla="*/ 2086790 h 3610610"/>
              <a:gd name="connsiteX5" fmla="*/ 3588326 w 3588326"/>
              <a:gd name="connsiteY5" fmla="*/ 2086791 h 3610610"/>
              <a:gd name="connsiteX6" fmla="*/ 3578729 w 3588326"/>
              <a:gd name="connsiteY6" fmla="*/ 2186427 h 3610610"/>
              <a:gd name="connsiteX7" fmla="*/ 3360261 w 3588326"/>
              <a:gd name="connsiteY7" fmla="*/ 2515710 h 3610610"/>
              <a:gd name="connsiteX8" fmla="*/ 1827827 w 3588326"/>
              <a:gd name="connsiteY8" fmla="*/ 3524669 h 3610610"/>
              <a:gd name="connsiteX9" fmla="*/ 1110156 w 3588326"/>
              <a:gd name="connsiteY9" fmla="*/ 3372693 h 3610610"/>
              <a:gd name="connsiteX10" fmla="*/ 88533 w 3588326"/>
              <a:gd name="connsiteY10" fmla="*/ 1814928 h 3610610"/>
              <a:gd name="connsiteX11" fmla="*/ 232066 w 3588326"/>
              <a:gd name="connsiteY11" fmla="*/ 1093035 h 3610610"/>
              <a:gd name="connsiteX12" fmla="*/ 1760280 w 3588326"/>
              <a:gd name="connsiteY12" fmla="*/ 84076 h 3610610"/>
              <a:gd name="connsiteX13" fmla="*/ 2051916 w 3588326"/>
              <a:gd name="connsiteY13" fmla="*/ 74 h 36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88326" h="3610610">
                <a:moveTo>
                  <a:pt x="2051916" y="74"/>
                </a:moveTo>
                <a:cubicBezTo>
                  <a:pt x="2218389" y="2877"/>
                  <a:pt x="2380326" y="85659"/>
                  <a:pt x="2477951" y="236054"/>
                </a:cubicBezTo>
                <a:lnTo>
                  <a:pt x="3499575" y="1793819"/>
                </a:lnTo>
                <a:cubicBezTo>
                  <a:pt x="3539680" y="1853977"/>
                  <a:pt x="3565801" y="1919412"/>
                  <a:pt x="3578729" y="1986165"/>
                </a:cubicBezTo>
                <a:lnTo>
                  <a:pt x="3588326" y="2086790"/>
                </a:lnTo>
                <a:lnTo>
                  <a:pt x="3588326" y="2086791"/>
                </a:lnTo>
                <a:lnTo>
                  <a:pt x="3578729" y="2186427"/>
                </a:lnTo>
                <a:cubicBezTo>
                  <a:pt x="3553399" y="2317296"/>
                  <a:pt x="3478466" y="2437611"/>
                  <a:pt x="3360261" y="2515710"/>
                </a:cubicBezTo>
                <a:lnTo>
                  <a:pt x="1827827" y="3524669"/>
                </a:lnTo>
                <a:cubicBezTo>
                  <a:pt x="1591418" y="3685089"/>
                  <a:pt x="1270576" y="3613322"/>
                  <a:pt x="1110156" y="3372693"/>
                </a:cubicBezTo>
                <a:lnTo>
                  <a:pt x="88533" y="1814928"/>
                </a:lnTo>
                <a:cubicBezTo>
                  <a:pt x="-71887" y="1574297"/>
                  <a:pt x="-8565" y="1249235"/>
                  <a:pt x="232066" y="1093035"/>
                </a:cubicBezTo>
                <a:lnTo>
                  <a:pt x="1760280" y="84076"/>
                </a:lnTo>
                <a:cubicBezTo>
                  <a:pt x="1850517" y="25502"/>
                  <a:pt x="1952033" y="-1609"/>
                  <a:pt x="2051916" y="7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Päivämäärän paikkamerkki 3">
            <a:extLst>
              <a:ext uri="{FF2B5EF4-FFF2-40B4-BE49-F238E27FC236}">
                <a16:creationId xmlns:a16="http://schemas.microsoft.com/office/drawing/2014/main" id="{E8C3E969-D6B6-4457-89C1-0F00DC83F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Dian numeron paikkamerkki 5">
            <a:extLst>
              <a:ext uri="{FF2B5EF4-FFF2-40B4-BE49-F238E27FC236}">
                <a16:creationId xmlns:a16="http://schemas.microsoft.com/office/drawing/2014/main" id="{CC742ADB-7D28-4293-9676-CD9FEB99D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0BF8D845-87D1-4324-B4A6-0A9EEEC43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1C2AE16-7A33-E498-3D15-515A0191B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n numeron paikkamerkki 5">
            <a:extLst>
              <a:ext uri="{FF2B5EF4-FFF2-40B4-BE49-F238E27FC236}">
                <a16:creationId xmlns:a16="http://schemas.microsoft.com/office/drawing/2014/main" id="{76DC0843-B6E9-43E9-805F-A709EAF8E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6E2064-869F-4CEB-9739-CEC4D3E0E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614"/>
            <a:ext cx="10515600" cy="4299349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400"/>
            </a:lvl1pPr>
            <a:lvl2pPr>
              <a:lnSpc>
                <a:spcPct val="100000"/>
              </a:lnSpc>
              <a:buClr>
                <a:srgbClr val="266B7F"/>
              </a:buClr>
              <a:defRPr sz="2400"/>
            </a:lvl2pPr>
            <a:lvl3pPr>
              <a:lnSpc>
                <a:spcPct val="100000"/>
              </a:lnSpc>
              <a:buClr>
                <a:srgbClr val="266B7F"/>
              </a:buClr>
              <a:defRPr sz="2000"/>
            </a:lvl3pPr>
            <a:lvl4pPr>
              <a:lnSpc>
                <a:spcPct val="100000"/>
              </a:lnSpc>
              <a:buClr>
                <a:srgbClr val="266B7F"/>
              </a:buClr>
              <a:defRPr sz="2000"/>
            </a:lvl4pPr>
            <a:lvl5pPr>
              <a:lnSpc>
                <a:spcPct val="100000"/>
              </a:lnSpc>
              <a:buClr>
                <a:srgbClr val="266B7F"/>
              </a:buClr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3F36533F-D97D-4B4D-B1BD-874C4CFFD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35587246-E4F2-411B-B344-381EC5124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2" name="Alatunnisteen paikkamerkki 4">
            <a:extLst>
              <a:ext uri="{FF2B5EF4-FFF2-40B4-BE49-F238E27FC236}">
                <a16:creationId xmlns:a16="http://schemas.microsoft.com/office/drawing/2014/main" id="{84F440DF-24E7-4BEE-95C8-C9374BDB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4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extLst>
    <p:ext uri="{DCECCB84-F9BA-43D5-87BE-67443E8EF086}">
      <p15:sldGuideLst xmlns:p15="http://schemas.microsoft.com/office/powerpoint/2012/main">
        <p15:guide id="3" orient="horz" pos="4320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ilman kuva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71F989-E9D8-47B6-9E91-E1BD6857E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7855" y="1776049"/>
            <a:ext cx="5360987" cy="1039965"/>
          </a:xfrm>
        </p:spPr>
        <p:txBody>
          <a:bodyPr>
            <a:noAutofit/>
          </a:bodyPr>
          <a:lstStyle>
            <a:lvl1pPr algn="l">
              <a:defRPr/>
            </a:lvl1pPr>
          </a:lstStyle>
          <a:p>
            <a:r>
              <a:rPr lang="fi-FI" dirty="0"/>
              <a:t>Kiitos</a:t>
            </a:r>
            <a:endParaRPr lang="en-GB" dirty="0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1C5E70CC-2152-4895-865A-BF141EF3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E8AC4622-83C6-4A7B-A69F-6F3FA066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C67C9B03-AE59-4ADB-B750-D7B92C315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E00881C-0055-C406-E117-1988360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äätösdia - Yhteiseen suunta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8A505F1-518D-418B-91D4-00F1193C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30965" y="3498730"/>
            <a:ext cx="2330070" cy="12393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99B2AEE-CADD-C6F5-E8ED-4D09D72C0C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7140" y="2056341"/>
            <a:ext cx="8177720" cy="1039965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fi-FI" dirty="0"/>
              <a:t>Tunnemme Maan – turvaamme tulevaisuutta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4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5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9 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594E4F5-1948-4CB9-9E46-B75F0AB58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61973"/>
            <a:ext cx="2628900" cy="5614989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8BD25F0-26A7-413C-8B5A-B360AA6E9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61975"/>
            <a:ext cx="7734300" cy="5614988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52C62BB2-ACB3-4099-B04E-ACF7EB56E3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858500" y="3366541"/>
            <a:ext cx="1905000" cy="124918"/>
          </a:xfrm>
          <a:prstGeom prst="rect">
            <a:avLst/>
          </a:prstGeom>
        </p:spPr>
      </p:pic>
      <p:sp>
        <p:nvSpPr>
          <p:cNvPr id="8" name="Päivämäärän paikkamerkki 9">
            <a:extLst>
              <a:ext uri="{FF2B5EF4-FFF2-40B4-BE49-F238E27FC236}">
                <a16:creationId xmlns:a16="http://schemas.microsoft.com/office/drawing/2014/main" id="{182F25CC-7185-4841-AEDA-65C83A44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185468" y="2439503"/>
            <a:ext cx="1008017" cy="365125"/>
          </a:xfrm>
          <a:prstGeom prst="rect">
            <a:avLst/>
          </a:prstGeom>
        </p:spPr>
        <p:txBody>
          <a:bodyPr/>
          <a:lstStyle/>
          <a:p>
            <a:fld id="{C312FA34-5D1D-499F-961D-1685BB9FE7CA}" type="datetime1">
              <a:rPr lang="fi-FI" smtClean="0"/>
              <a:t>24.3.2026</a:t>
            </a:fld>
            <a:endParaRPr lang="fi-FI" dirty="0"/>
          </a:p>
        </p:txBody>
      </p:sp>
      <p:sp>
        <p:nvSpPr>
          <p:cNvPr id="9" name="Alatunnisteen paikkamerkki 10">
            <a:extLst>
              <a:ext uri="{FF2B5EF4-FFF2-40B4-BE49-F238E27FC236}">
                <a16:creationId xmlns:a16="http://schemas.microsoft.com/office/drawing/2014/main" id="{120A267C-074E-43C6-9780-69FC7B7F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821762" y="5116898"/>
            <a:ext cx="2280603" cy="365125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14" name="Dian numeron paikkamerkki 11">
            <a:extLst>
              <a:ext uri="{FF2B5EF4-FFF2-40B4-BE49-F238E27FC236}">
                <a16:creationId xmlns:a16="http://schemas.microsoft.com/office/drawing/2014/main" id="{18E79A4F-AC04-462E-9416-8667E369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217038" y="3479089"/>
            <a:ext cx="1071155" cy="3651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E9A2403-F022-ED6C-CB43-91B5B812E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-627955" y="102251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3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5C35083F-627D-41B1-A07B-EA80EF02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943950" y="413248"/>
            <a:ext cx="6201228" cy="6614643"/>
          </a:xfrm>
          <a:prstGeom prst="rect">
            <a:avLst/>
          </a:prstGeom>
        </p:spPr>
      </p:pic>
      <p:sp>
        <p:nvSpPr>
          <p:cNvPr id="29" name="Dian numeron paikkamerkki 5">
            <a:extLst>
              <a:ext uri="{FF2B5EF4-FFF2-40B4-BE49-F238E27FC236}">
                <a16:creationId xmlns:a16="http://schemas.microsoft.com/office/drawing/2014/main" id="{B287915D-6EC0-4A2C-A044-D5706D1B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1138868" y="1955062"/>
            <a:ext cx="2277736" cy="3767026"/>
          </a:xfrm>
          <a:prstGeom prst="rect">
            <a:avLst/>
          </a:prstGeom>
          <a:effectLst>
            <a:outerShdw blurRad="76200" dist="1143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08647" y="2279533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1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06713" y="3419797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2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94441" y="4559162"/>
            <a:ext cx="678044" cy="67804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3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7252" y="2422656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9960" y="3568525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7252" y="4705723"/>
            <a:ext cx="7069373" cy="499099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Päivämäärän paikkamerkki 3">
            <a:extLst>
              <a:ext uri="{FF2B5EF4-FFF2-40B4-BE49-F238E27FC236}">
                <a16:creationId xmlns:a16="http://schemas.microsoft.com/office/drawing/2014/main" id="{7F2A2916-376E-41D8-8ED2-403FF8AE9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30" name="Alatunnisteen paikkamerkki 4">
            <a:extLst>
              <a:ext uri="{FF2B5EF4-FFF2-40B4-BE49-F238E27FC236}">
                <a16:creationId xmlns:a16="http://schemas.microsoft.com/office/drawing/2014/main" id="{30984DC9-8697-47B6-89F1-92DF05EC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4B31BC3-E6C3-4D6A-20B5-57D1BCC16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 p14:bounceEnd="4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4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4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36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7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4320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4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95E83341-D991-4F4B-B97D-588D5B26B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28844" y="898202"/>
            <a:ext cx="5362607" cy="5720114"/>
          </a:xfrm>
          <a:prstGeom prst="rect">
            <a:avLst/>
          </a:prstGeom>
        </p:spPr>
      </p:pic>
      <p:sp>
        <p:nvSpPr>
          <p:cNvPr id="32" name="Dian numeron paikkamerkki 5">
            <a:extLst>
              <a:ext uri="{FF2B5EF4-FFF2-40B4-BE49-F238E27FC236}">
                <a16:creationId xmlns:a16="http://schemas.microsoft.com/office/drawing/2014/main" id="{73A84CC5-58C4-40D7-9D2F-54B4E1423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984853" y="2082729"/>
            <a:ext cx="1969706" cy="325759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9195" y="1839637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1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7177" y="2862857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2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90209" y="3966396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3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9982" y="1877629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28844" y="2884706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07498" y="3989522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FD7E35F-18E0-4B3A-BF85-C761EF97C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50209" y="5050978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4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8" name="Tekstin paikkamerkki 20">
            <a:extLst>
              <a:ext uri="{FF2B5EF4-FFF2-40B4-BE49-F238E27FC236}">
                <a16:creationId xmlns:a16="http://schemas.microsoft.com/office/drawing/2014/main" id="{7339BC3F-DDB7-406D-9550-FB01284EFC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44432" y="5109312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0" name="Päivämäärän paikkamerkki 3">
            <a:extLst>
              <a:ext uri="{FF2B5EF4-FFF2-40B4-BE49-F238E27FC236}">
                <a16:creationId xmlns:a16="http://schemas.microsoft.com/office/drawing/2014/main" id="{573DC23F-1FF4-432F-90E6-6D424BB6E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33" name="Alatunnisteen paikkamerkki 4">
            <a:extLst>
              <a:ext uri="{FF2B5EF4-FFF2-40B4-BE49-F238E27FC236}">
                <a16:creationId xmlns:a16="http://schemas.microsoft.com/office/drawing/2014/main" id="{1E59479D-38EF-43C7-9999-AE293DC8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FACD5F5-F3DD-4F46-D361-0F7AF8828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5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 p14:bounceEnd="65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800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4320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ullet 5kpl animoi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>
            <a:extLst>
              <a:ext uri="{FF2B5EF4-FFF2-40B4-BE49-F238E27FC236}">
                <a16:creationId xmlns:a16="http://schemas.microsoft.com/office/drawing/2014/main" id="{95E83341-D991-4F4B-B97D-588D5B26B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28844" y="898202"/>
            <a:ext cx="5362607" cy="5720114"/>
          </a:xfrm>
          <a:prstGeom prst="rect">
            <a:avLst/>
          </a:prstGeom>
        </p:spPr>
      </p:pic>
      <p:sp>
        <p:nvSpPr>
          <p:cNvPr id="34" name="Dian numeron paikkamerkki 5">
            <a:extLst>
              <a:ext uri="{FF2B5EF4-FFF2-40B4-BE49-F238E27FC236}">
                <a16:creationId xmlns:a16="http://schemas.microsoft.com/office/drawing/2014/main" id="{418AAC84-E800-4F45-A63B-C91BDC3A4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E3CA6CC-ADC1-4586-BEEB-2396B439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4946833-45CC-43B6-A6B4-93878DC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-984853" y="2082729"/>
            <a:ext cx="1969706" cy="325759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63000"/>
              </a:prstClr>
            </a:outerShdw>
          </a:effectLst>
        </p:spPr>
      </p:pic>
      <p:sp>
        <p:nvSpPr>
          <p:cNvPr id="5" name="Ellipsi 4">
            <a:extLst>
              <a:ext uri="{FF2B5EF4-FFF2-40B4-BE49-F238E27FC236}">
                <a16:creationId xmlns:a16="http://schemas.microsoft.com/office/drawing/2014/main" id="{0AC53B5C-E666-439E-907F-FE75B9BEC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23412" y="1819973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1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C94AF371-6E1E-40FC-829C-1DC6106FD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24528" y="2597369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2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1757E9B-4EEF-475C-9717-4815448E8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98912" y="3424309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3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4F3058CF-CAB8-4365-88EF-7625131E1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61882" y="1864929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20">
            <a:extLst>
              <a:ext uri="{FF2B5EF4-FFF2-40B4-BE49-F238E27FC236}">
                <a16:creationId xmlns:a16="http://schemas.microsoft.com/office/drawing/2014/main" id="{1981F9E5-F2D5-4EA5-96DB-A2A236C5F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6195" y="2619218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kstin paikkamerkki 20">
            <a:extLst>
              <a:ext uri="{FF2B5EF4-FFF2-40B4-BE49-F238E27FC236}">
                <a16:creationId xmlns:a16="http://schemas.microsoft.com/office/drawing/2014/main" id="{7E119EE6-2F6E-4A5E-8A6F-FA9B678FCF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16201" y="3453785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BFD7E35F-18E0-4B3A-BF85-C761EF97C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49032" y="4298545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4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8" name="Tekstin paikkamerkki 20">
            <a:extLst>
              <a:ext uri="{FF2B5EF4-FFF2-40B4-BE49-F238E27FC236}">
                <a16:creationId xmlns:a16="http://schemas.microsoft.com/office/drawing/2014/main" id="{7339BC3F-DDB7-406D-9550-FB01284EFC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36905" y="4337829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029FF81D-7B87-4FB5-9B09-FCDED1023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3789" y="5099775"/>
            <a:ext cx="540000" cy="54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08000" rIns="72000" bIns="72000" rtlCol="0" anchor="ctr"/>
          <a:lstStyle/>
          <a:p>
            <a:pPr algn="ctr"/>
            <a:r>
              <a:rPr lang="en-GB" sz="2400" dirty="0">
                <a:solidFill>
                  <a:schemeClr val="accent3"/>
                </a:solidFill>
              </a:rPr>
              <a:t>5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4" name="Tekstin paikkamerkki 20">
            <a:extLst>
              <a:ext uri="{FF2B5EF4-FFF2-40B4-BE49-F238E27FC236}">
                <a16:creationId xmlns:a16="http://schemas.microsoft.com/office/drawing/2014/main" id="{2ACD8C18-4544-4D5A-8124-FF1819E1C4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8287" y="5144225"/>
            <a:ext cx="7069373" cy="499099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2" name="Päivämäärän paikkamerkki 3">
            <a:extLst>
              <a:ext uri="{FF2B5EF4-FFF2-40B4-BE49-F238E27FC236}">
                <a16:creationId xmlns:a16="http://schemas.microsoft.com/office/drawing/2014/main" id="{E3F580A4-9AFF-4738-AED8-D18D2A57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35" name="Alatunnisteen paikkamerkki 4">
            <a:extLst>
              <a:ext uri="{FF2B5EF4-FFF2-40B4-BE49-F238E27FC236}">
                <a16:creationId xmlns:a16="http://schemas.microsoft.com/office/drawing/2014/main" id="{EA189938-C2F8-47C6-AA91-8EC82B41F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E43EBF25-293E-1849-2FF5-D21402541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5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 p14:bounceEnd="65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accel="20000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 p14:bounceEnd="65000">
                                          <p:cBhvr>
                                            <p:cTn id="5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0" animBg="1"/>
          <p:bldP spid="24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0">
                                          <p:cBhvr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3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4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8" presetClass="emph" presetSubtype="0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500000">
                                          <p:cBhvr>
                                            <p:cTn id="5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5" grpId="0" animBg="1"/>
          <p:bldP spid="17" grpId="0" animBg="1"/>
          <p:bldP spid="21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2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3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16" grpId="0" animBg="1"/>
          <p:bldP spid="18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1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20" grpId="0" animBg="1"/>
          <p:bldP spid="24" grpId="0" build="p">
            <p:tmplLst>
              <p:tmpl lvl="1">
                <p:tnLst>
                  <p:par>
                    <p:cTn presetID="22" presetClass="entr" presetSubtype="8" fill="hold" nodeType="withEffect">
                      <p:stCondLst>
                        <p:cond delay="50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Effect transition="in" filter="wipe(left)">
                          <p:cBhvr>
                            <p:cTn dur="500"/>
                            <p:tgtEl>
                              <p:spTgt spid="2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3" orient="horz" pos="4320">
          <p15:clr>
            <a:srgbClr val="FBAE40"/>
          </p15:clr>
        </p15:guide>
        <p15:guide id="4" pos="746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 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503AEA86-0FD6-431A-B88D-6E707C43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06228B-6487-48DF-A8A3-C29EDBA6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7D1935CB-1A89-45CF-A429-C4EE7144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18" name="Alatunnisteen paikkamerkki 4">
            <a:extLst>
              <a:ext uri="{FF2B5EF4-FFF2-40B4-BE49-F238E27FC236}">
                <a16:creationId xmlns:a16="http://schemas.microsoft.com/office/drawing/2014/main" id="{C491BC53-C9D0-40D8-A4A8-15FE703CD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0D8A48B-02C6-8F75-85B8-07C116951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5A5CBEEB-2537-457C-BEF5-A9A6342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EC93F10-C8AB-4137-9337-160D669A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49274"/>
            <a:ext cx="10512425" cy="13248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DA00123-B381-4164-8903-067B1D72F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874075"/>
            <a:ext cx="4533900" cy="43267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87BB7AE9-B06B-47B6-B2DC-C47924B102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1874074"/>
            <a:ext cx="5978525" cy="4326702"/>
          </a:xfrm>
          <a:prstGeom prst="roundRect">
            <a:avLst>
              <a:gd name="adj" fmla="val 1495"/>
            </a:avLst>
          </a:prstGeom>
        </p:spPr>
        <p:txBody>
          <a:bodyPr/>
          <a:lstStyle/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17" name="Päivämäärän paikkamerkki 3">
            <a:extLst>
              <a:ext uri="{FF2B5EF4-FFF2-40B4-BE49-F238E27FC236}">
                <a16:creationId xmlns:a16="http://schemas.microsoft.com/office/drawing/2014/main" id="{953009C1-2FC1-4412-ACAD-D35210390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0" name="Alatunnisteen paikkamerkki 4">
            <a:extLst>
              <a:ext uri="{FF2B5EF4-FFF2-40B4-BE49-F238E27FC236}">
                <a16:creationId xmlns:a16="http://schemas.microsoft.com/office/drawing/2014/main" id="{9A4660D8-6576-488A-88F8-C2140A901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C0EFB217-5479-AD51-7F9D-C3ECB3DE2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an numeron paikkamerkki 5">
            <a:extLst>
              <a:ext uri="{FF2B5EF4-FFF2-40B4-BE49-F238E27FC236}">
                <a16:creationId xmlns:a16="http://schemas.microsoft.com/office/drawing/2014/main" id="{257BAC0A-0A77-4B96-8EF7-973F8520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67520" y="6356349"/>
            <a:ext cx="1071155" cy="365125"/>
          </a:xfrm>
        </p:spPr>
        <p:txBody>
          <a:bodyPr/>
          <a:lstStyle/>
          <a:p>
            <a:r>
              <a:rPr lang="fi-FI" dirty="0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4329041-8CA0-4D47-ADF0-191EBA1A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33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3"/>
                </a:solidFill>
                <a:latin typeface="Daytona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1158DED-3FF5-4FC7-B0E0-2359BB76C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896022"/>
            <a:ext cx="5184000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E499423-A456-44D4-A6F8-477237973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736057"/>
            <a:ext cx="5184000" cy="3453606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363BC31-67E7-43B6-A03A-9EC006F91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96022"/>
            <a:ext cx="5183188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09EA6F6-83F7-4036-B75D-8CE592FEA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6057"/>
            <a:ext cx="5183188" cy="3453606"/>
          </a:xfrm>
        </p:spPr>
        <p:txBody>
          <a:bodyPr/>
          <a:lstStyle>
            <a:lvl1pPr>
              <a:lnSpc>
                <a:spcPct val="100000"/>
              </a:lnSpc>
              <a:buClr>
                <a:srgbClr val="266B7F"/>
              </a:buClr>
              <a:defRPr sz="2000"/>
            </a:lvl1pPr>
            <a:lvl2pPr>
              <a:lnSpc>
                <a:spcPct val="100000"/>
              </a:lnSpc>
              <a:buClr>
                <a:srgbClr val="266B7F"/>
              </a:buClr>
              <a:defRPr sz="2000">
                <a:latin typeface="Daytona" panose="020B0604030500040204" pitchFamily="34" charset="0"/>
              </a:defRPr>
            </a:lvl2pPr>
            <a:lvl3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3pPr>
            <a:lvl4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4pPr>
            <a:lvl5pPr>
              <a:lnSpc>
                <a:spcPct val="100000"/>
              </a:lnSpc>
              <a:buClr>
                <a:srgbClr val="266B7F"/>
              </a:buClr>
              <a:defRPr sz="1800">
                <a:latin typeface="Daytona" panose="020B0604030500040204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20" name="Päivämäärän paikkamerkki 3">
            <a:extLst>
              <a:ext uri="{FF2B5EF4-FFF2-40B4-BE49-F238E27FC236}">
                <a16:creationId xmlns:a16="http://schemas.microsoft.com/office/drawing/2014/main" id="{15CB3F77-D60D-49E8-B6E6-CAB03497B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59503" y="6356350"/>
            <a:ext cx="1008017" cy="365125"/>
          </a:xfrm>
        </p:spPr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444008C5-D429-4CEB-B72E-9FE25F0DB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8675" y="6356350"/>
            <a:ext cx="6715124" cy="365125"/>
          </a:xfrm>
        </p:spPr>
        <p:txBody>
          <a:bodyPr lIns="216000"/>
          <a:lstStyle/>
          <a:p>
            <a:endParaRPr lang="fi-FI" dirty="0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F160CEF6-5CC8-649D-FE42-A5BD65A21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0581" y="6476453"/>
            <a:ext cx="1892988" cy="12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2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5C62EC-8EE7-49B8-A97F-C8784E6CD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57592" y="6356349"/>
            <a:ext cx="1071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4800BCB-83C5-4562-952E-00F2B1FC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9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670BC8-8EDE-4E2E-B957-2AEFFBDD7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4801"/>
            <a:ext cx="10515600" cy="4082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7DC9EC2-A7EB-4378-B476-B7102C091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49575" y="6356350"/>
            <a:ext cx="1008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BDDBD63-0D24-42DD-B8A1-5B551C489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8746" y="6356350"/>
            <a:ext cx="7025053" cy="365125"/>
          </a:xfrm>
          <a:prstGeom prst="rect">
            <a:avLst/>
          </a:prstGeom>
        </p:spPr>
        <p:txBody>
          <a:bodyPr vert="horz" lIns="252000" tIns="45720" rIns="91440" bIns="45720" rtlCol="0" anchor="ctr"/>
          <a:lstStyle>
            <a:lvl1pPr algn="l">
              <a:defRPr sz="1050">
                <a:solidFill>
                  <a:schemeClr val="bg2">
                    <a:lumMod val="50000"/>
                  </a:schemeClr>
                </a:solidFill>
                <a:latin typeface="Daytona" panose="020B0604030500040204" pitchFamily="34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625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706" r:id="rId4"/>
    <p:sldLayoutId id="2147483708" r:id="rId5"/>
    <p:sldLayoutId id="2147483707" r:id="rId6"/>
    <p:sldLayoutId id="2147483664" r:id="rId7"/>
    <p:sldLayoutId id="2147483656" r:id="rId8"/>
    <p:sldLayoutId id="2147483653" r:id="rId9"/>
    <p:sldLayoutId id="2147483704" r:id="rId10"/>
    <p:sldLayoutId id="2147483668" r:id="rId11"/>
    <p:sldLayoutId id="2147483661" r:id="rId12"/>
    <p:sldLayoutId id="2147483680" r:id="rId13"/>
    <p:sldLayoutId id="2147483701" r:id="rId14"/>
    <p:sldLayoutId id="2147483702" r:id="rId15"/>
    <p:sldLayoutId id="2147483698" r:id="rId16"/>
    <p:sldLayoutId id="2147483696" r:id="rId17"/>
    <p:sldLayoutId id="2147483657" r:id="rId18"/>
    <p:sldLayoutId id="2147483666" r:id="rId19"/>
    <p:sldLayoutId id="2147483700" r:id="rId20"/>
    <p:sldLayoutId id="2147483681" r:id="rId21"/>
    <p:sldLayoutId id="2147483670" r:id="rId22"/>
    <p:sldLayoutId id="2147483671" r:id="rId23"/>
    <p:sldLayoutId id="2147483685" r:id="rId24"/>
    <p:sldLayoutId id="2147483691" r:id="rId25"/>
    <p:sldLayoutId id="2147483693" r:id="rId26"/>
    <p:sldLayoutId id="2147483692" r:id="rId27"/>
    <p:sldLayoutId id="2147483699" r:id="rId28"/>
    <p:sldLayoutId id="2147483672" r:id="rId29"/>
    <p:sldLayoutId id="2147483688" r:id="rId30"/>
    <p:sldLayoutId id="2147483684" r:id="rId31"/>
    <p:sldLayoutId id="2147483655" r:id="rId32"/>
    <p:sldLayoutId id="2147483665" r:id="rId33"/>
  </p:sldLayoutIdLst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Daytona" panose="020B0604030500040204" pitchFamily="34" charset="0"/>
          <a:ea typeface="+mj-ea"/>
          <a:cs typeface="Biome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Daytona" panose="020B0604030500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D3FB09C7-685E-4BE1-9403-7601BE975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798" y="2312894"/>
            <a:ext cx="7115175" cy="1981199"/>
          </a:xfrm>
        </p:spPr>
        <p:txBody>
          <a:bodyPr/>
          <a:lstStyle/>
          <a:p>
            <a:r>
              <a:rPr lang="fi-FI" dirty="0"/>
              <a:t>Tilusjärjestelyt Kaakkois-Suomessa</a:t>
            </a:r>
            <a:endParaRPr lang="en-GB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C5825FE-5210-4774-A8AD-32A641A12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0890" y="4294093"/>
            <a:ext cx="5953125" cy="1012304"/>
          </a:xfrm>
        </p:spPr>
        <p:txBody>
          <a:bodyPr/>
          <a:lstStyle/>
          <a:p>
            <a:r>
              <a:rPr lang="en-GB" dirty="0"/>
              <a:t>MTK-info</a:t>
            </a:r>
          </a:p>
          <a:p>
            <a:r>
              <a:rPr lang="en-GB" dirty="0"/>
              <a:t>24.3.2026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E8F07DB-8EB9-41AA-8FB0-3ACF794F9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0222" y="5594350"/>
            <a:ext cx="5953124" cy="1011238"/>
          </a:xfrm>
        </p:spPr>
        <p:txBody>
          <a:bodyPr/>
          <a:lstStyle/>
          <a:p>
            <a:r>
              <a:rPr lang="en-GB" dirty="0"/>
              <a:t>Kalle Konttinen</a:t>
            </a:r>
          </a:p>
          <a:p>
            <a:r>
              <a:rPr lang="en-GB" dirty="0"/>
              <a:t>kalle.konttinen@maanmittauslaitos.fi</a:t>
            </a:r>
          </a:p>
        </p:txBody>
      </p:sp>
    </p:spTree>
    <p:extLst>
      <p:ext uri="{BB962C8B-B14F-4D97-AF65-F5344CB8AC3E}">
        <p14:creationId xmlns:p14="http://schemas.microsoft.com/office/powerpoint/2010/main" val="22642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9ED12-7D21-222D-9F50-B212F8CC2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FC7B90-DBE6-DEAC-6B7A-44E3A3607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41" y="1620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Tilusjärjestelyhistoriasta Kaakkois-Suomessa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AAD5CE-597B-6F7E-1643-68F53D481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51" y="2191020"/>
            <a:ext cx="5804949" cy="36921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Viimeisin yritys 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Haminan Metsäkylä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Kiinnostus hankkeeseen lähtemiseen jäi vajaaksi – Ei toteutukseen</a:t>
            </a:r>
          </a:p>
        </p:txBody>
      </p:sp>
      <p:pic>
        <p:nvPicPr>
          <p:cNvPr id="4" name="Sisällön paikkamerkki 4" descr="Kuva, joka sisältää kohteen kartta, atlas, teksti">
            <a:extLst>
              <a:ext uri="{FF2B5EF4-FFF2-40B4-BE49-F238E27FC236}">
                <a16:creationId xmlns:a16="http://schemas.microsoft.com/office/drawing/2014/main" id="{1FBFDD59-2112-FB8B-39C6-32FBE4BDD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57" y="1155572"/>
            <a:ext cx="5608408" cy="492137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249EEA6-61C5-B812-7A73-9E03845858A1}"/>
              </a:ext>
            </a:extLst>
          </p:cNvPr>
          <p:cNvSpPr txBox="1"/>
          <p:nvPr/>
        </p:nvSpPr>
        <p:spPr>
          <a:xfrm>
            <a:off x="6304557" y="6076950"/>
            <a:ext cx="354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/>
              <a:t>Haminan Metsäkylän tilusjärjestelyselvitysalue</a:t>
            </a:r>
          </a:p>
        </p:txBody>
      </p:sp>
    </p:spTree>
    <p:extLst>
      <p:ext uri="{BB962C8B-B14F-4D97-AF65-F5344CB8AC3E}">
        <p14:creationId xmlns:p14="http://schemas.microsoft.com/office/powerpoint/2010/main" val="1655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8B298-04B3-3E35-B7E8-35235A858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9E4B593-EF39-9938-8FEA-EE0D126FF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798" y="2312895"/>
            <a:ext cx="7115175" cy="1116106"/>
          </a:xfrm>
        </p:spPr>
        <p:txBody>
          <a:bodyPr/>
          <a:lstStyle/>
          <a:p>
            <a:r>
              <a:rPr lang="fi-FI" dirty="0"/>
              <a:t>Esimerkkejä muualta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9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17513324-556C-745D-3724-36B04E00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374" y="169010"/>
            <a:ext cx="5620534" cy="596348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04006B7-02A4-4F31-B165-2B997C0C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50459"/>
            <a:ext cx="6715124" cy="1325563"/>
          </a:xfrm>
        </p:spPr>
        <p:txBody>
          <a:bodyPr>
            <a:noAutofit/>
          </a:bodyPr>
          <a:lstStyle/>
          <a:p>
            <a:r>
              <a:rPr lang="en-GB" sz="5400" dirty="0" err="1"/>
              <a:t>Sastamala</a:t>
            </a:r>
            <a:r>
              <a:rPr lang="en-GB" sz="5400" dirty="0"/>
              <a:t> - </a:t>
            </a:r>
            <a:r>
              <a:rPr lang="en-GB" sz="5400" dirty="0" err="1"/>
              <a:t>tilusjärjestelypitäjä</a:t>
            </a:r>
            <a:endParaRPr lang="en-GB" sz="5400" dirty="0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FDCC04A5-3240-8956-48FA-AA940B419FAC}"/>
              </a:ext>
            </a:extLst>
          </p:cNvPr>
          <p:cNvSpPr/>
          <p:nvPr/>
        </p:nvSpPr>
        <p:spPr>
          <a:xfrm>
            <a:off x="7996237" y="5222131"/>
            <a:ext cx="416560" cy="5384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8CF4051B-7D98-B314-C58B-11061378054E}"/>
              </a:ext>
            </a:extLst>
          </p:cNvPr>
          <p:cNvSpPr/>
          <p:nvPr/>
        </p:nvSpPr>
        <p:spPr>
          <a:xfrm>
            <a:off x="9408094" y="4887030"/>
            <a:ext cx="546789" cy="3351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BE82CCC3-05AE-6001-F22A-50C38C151908}"/>
              </a:ext>
            </a:extLst>
          </p:cNvPr>
          <p:cNvSpPr/>
          <p:nvPr/>
        </p:nvSpPr>
        <p:spPr>
          <a:xfrm>
            <a:off x="7695407" y="3899140"/>
            <a:ext cx="416560" cy="876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B7EADC28-7B04-9AC6-75E2-45E64B8EC767}"/>
              </a:ext>
            </a:extLst>
          </p:cNvPr>
          <p:cNvSpPr/>
          <p:nvPr/>
        </p:nvSpPr>
        <p:spPr>
          <a:xfrm rot="3125457">
            <a:off x="9814855" y="2472765"/>
            <a:ext cx="828847" cy="14580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3">
            <a:extLst>
              <a:ext uri="{FF2B5EF4-FFF2-40B4-BE49-F238E27FC236}">
                <a16:creationId xmlns:a16="http://schemas.microsoft.com/office/drawing/2014/main" id="{6C0A6758-4CC1-CB3E-BB05-BBE4644CA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74" y="2625527"/>
            <a:ext cx="5001883" cy="2412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1. </a:t>
            </a:r>
            <a:r>
              <a:rPr lang="en-GB" dirty="0" err="1"/>
              <a:t>Tilusjärjestely</a:t>
            </a:r>
            <a:r>
              <a:rPr lang="en-GB" dirty="0"/>
              <a:t> 2016-2019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2. </a:t>
            </a:r>
            <a:r>
              <a:rPr lang="en-GB" dirty="0" err="1"/>
              <a:t>Tilusjärjestely</a:t>
            </a:r>
            <a:r>
              <a:rPr lang="en-GB" dirty="0"/>
              <a:t> 2021-2025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3. </a:t>
            </a:r>
            <a:r>
              <a:rPr lang="en-GB" dirty="0" err="1"/>
              <a:t>Tilusjärjestely</a:t>
            </a:r>
            <a:r>
              <a:rPr lang="en-GB" dirty="0"/>
              <a:t> 2024 - 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678F3B92-3180-EC19-C71F-BDFEB2A20F4E}"/>
              </a:ext>
            </a:extLst>
          </p:cNvPr>
          <p:cNvSpPr/>
          <p:nvPr/>
        </p:nvSpPr>
        <p:spPr>
          <a:xfrm rot="5570117">
            <a:off x="8755768" y="697289"/>
            <a:ext cx="803690" cy="29161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70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46EC59-11E8-4B60-B4EE-7948DC54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3F6775C-34F3-4D5F-BF65-D6C99D763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071" y="0"/>
            <a:ext cx="8313951" cy="6858000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1789D64A-43FC-4A67-AE2A-DCAA1729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67" y="3429000"/>
            <a:ext cx="4220837" cy="2900680"/>
          </a:xfrm>
        </p:spPr>
        <p:txBody>
          <a:bodyPr>
            <a:normAutofit/>
          </a:bodyPr>
          <a:lstStyle/>
          <a:p>
            <a:pPr marL="838179" lvl="1" indent="-380990">
              <a:buFont typeface="Arial" panose="020B0604020202020204" pitchFamily="34" charset="0"/>
              <a:buChar char="•"/>
            </a:pPr>
            <a:endParaRPr lang="fi-FI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i-FI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i-FI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i-FI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i-FI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A161756E-0AD3-4260-911E-4112F3131348}"/>
              </a:ext>
            </a:extLst>
          </p:cNvPr>
          <p:cNvSpPr/>
          <p:nvPr/>
        </p:nvSpPr>
        <p:spPr>
          <a:xfrm>
            <a:off x="6482945" y="2203117"/>
            <a:ext cx="1987288" cy="2502568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1C50086E-E2B8-4F79-BC9F-5970498446F2}"/>
              </a:ext>
            </a:extLst>
          </p:cNvPr>
          <p:cNvSpPr/>
          <p:nvPr/>
        </p:nvSpPr>
        <p:spPr>
          <a:xfrm>
            <a:off x="8511624" y="2716464"/>
            <a:ext cx="1987288" cy="314501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AD55A777-AF81-4732-BEE2-1A07C5926023}"/>
              </a:ext>
            </a:extLst>
          </p:cNvPr>
          <p:cNvSpPr/>
          <p:nvPr/>
        </p:nvSpPr>
        <p:spPr>
          <a:xfrm>
            <a:off x="9892632" y="1101557"/>
            <a:ext cx="1850189" cy="218435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10D06207-53E2-4DC3-963C-CF944E7E086A}"/>
              </a:ext>
            </a:extLst>
          </p:cNvPr>
          <p:cNvSpPr/>
          <p:nvPr/>
        </p:nvSpPr>
        <p:spPr>
          <a:xfrm>
            <a:off x="9098641" y="-20082"/>
            <a:ext cx="2144295" cy="127136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5F73238-CACA-4C59-852D-D98B37DDAA5F}"/>
              </a:ext>
            </a:extLst>
          </p:cNvPr>
          <p:cNvSpPr txBox="1"/>
          <p:nvPr/>
        </p:nvSpPr>
        <p:spPr>
          <a:xfrm>
            <a:off x="6973423" y="3228946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Liljendal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3F4E23E1-9256-40F5-BD21-748E161BF00F}"/>
              </a:ext>
            </a:extLst>
          </p:cNvPr>
          <p:cNvSpPr txBox="1"/>
          <p:nvPr/>
        </p:nvSpPr>
        <p:spPr>
          <a:xfrm>
            <a:off x="8823495" y="3758643"/>
            <a:ext cx="1629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Fyra</a:t>
            </a:r>
            <a:r>
              <a:rPr lang="fi-FI" sz="2400" dirty="0"/>
              <a:t> </a:t>
            </a:r>
            <a:r>
              <a:rPr lang="fi-FI" sz="2400" dirty="0" err="1"/>
              <a:t>byar</a:t>
            </a:r>
            <a:endParaRPr lang="fi-FI" sz="2400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84D87E82-6085-4EE9-BF03-5EC7DF172787}"/>
              </a:ext>
            </a:extLst>
          </p:cNvPr>
          <p:cNvSpPr txBox="1"/>
          <p:nvPr/>
        </p:nvSpPr>
        <p:spPr>
          <a:xfrm>
            <a:off x="10170787" y="1725979"/>
            <a:ext cx="1850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/>
              <a:t>Hindersby</a:t>
            </a:r>
            <a:r>
              <a:rPr lang="fi-FI" sz="2400" dirty="0"/>
              <a:t> / </a:t>
            </a:r>
            <a:r>
              <a:rPr lang="fi-FI" sz="2400" dirty="0" err="1"/>
              <a:t>Heikinkylä</a:t>
            </a:r>
            <a:endParaRPr lang="fi-FI" sz="2400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7E808C9-11BB-4270-BCA1-1EF8F2C2EF8F}"/>
              </a:ext>
            </a:extLst>
          </p:cNvPr>
          <p:cNvSpPr txBox="1"/>
          <p:nvPr/>
        </p:nvSpPr>
        <p:spPr>
          <a:xfrm>
            <a:off x="9638393" y="270560"/>
            <a:ext cx="1629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Pukaro / </a:t>
            </a:r>
            <a:r>
              <a:rPr lang="fi-FI" sz="2400" dirty="0" err="1"/>
              <a:t>Pockar</a:t>
            </a:r>
            <a:endParaRPr lang="fi-FI" sz="2400" dirty="0"/>
          </a:p>
        </p:txBody>
      </p:sp>
      <p:sp>
        <p:nvSpPr>
          <p:cNvPr id="17" name="Otsikko 21">
            <a:extLst>
              <a:ext uri="{FF2B5EF4-FFF2-40B4-BE49-F238E27FC236}">
                <a16:creationId xmlns:a16="http://schemas.microsoft.com/office/drawing/2014/main" id="{FD96F2C6-23D9-436A-B163-4DB81A67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8" y="204613"/>
            <a:ext cx="4488019" cy="1773477"/>
          </a:xfrm>
        </p:spPr>
        <p:txBody>
          <a:bodyPr>
            <a:normAutofit/>
          </a:bodyPr>
          <a:lstStyle/>
          <a:p>
            <a:r>
              <a:rPr lang="fi-FI" dirty="0"/>
              <a:t>Tilusjärjestelyt – Itä-Uusimaa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8ED80AA-A334-4D3D-B278-145E5FD5522E}"/>
              </a:ext>
            </a:extLst>
          </p:cNvPr>
          <p:cNvSpPr txBox="1"/>
          <p:nvPr/>
        </p:nvSpPr>
        <p:spPr>
          <a:xfrm>
            <a:off x="137232" y="2203117"/>
            <a:ext cx="446521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rgbClr val="333333"/>
                </a:solidFill>
                <a:latin typeface="Daytona" panose="020B0604030500040204" pitchFamily="34" charset="0"/>
              </a:rPr>
              <a:t>Fyra</a:t>
            </a:r>
            <a:r>
              <a:rPr lang="fi-FI" sz="2400" dirty="0">
                <a:solidFill>
                  <a:srgbClr val="333333"/>
                </a:solidFill>
                <a:latin typeface="Daytona" panose="020B0604030500040204" pitchFamily="34" charset="0"/>
              </a:rPr>
              <a:t> </a:t>
            </a:r>
            <a:r>
              <a:rPr lang="fi-FI" sz="2400" dirty="0" err="1">
                <a:solidFill>
                  <a:srgbClr val="333333"/>
                </a:solidFill>
                <a:latin typeface="Daytona" panose="020B0604030500040204" pitchFamily="34" charset="0"/>
              </a:rPr>
              <a:t>byarin</a:t>
            </a:r>
            <a:r>
              <a:rPr lang="fi-FI" sz="2400" dirty="0">
                <a:solidFill>
                  <a:srgbClr val="333333"/>
                </a:solidFill>
                <a:latin typeface="Daytona" panose="020B0604030500040204" pitchFamily="34" charset="0"/>
              </a:rPr>
              <a:t> tilusjärjestely 2019-2024</a:t>
            </a:r>
          </a:p>
          <a:p>
            <a:pPr marL="342900" indent="-342900"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Char char="•"/>
            </a:pPr>
            <a:r>
              <a:rPr lang="fi-FI" sz="2400" dirty="0" err="1">
                <a:solidFill>
                  <a:srgbClr val="333333"/>
                </a:solidFill>
                <a:latin typeface="Daytona" panose="020B0604030500040204" pitchFamily="34" charset="0"/>
              </a:rPr>
              <a:t>Hindersby</a:t>
            </a:r>
            <a:r>
              <a:rPr lang="fi-FI" sz="2400" dirty="0">
                <a:solidFill>
                  <a:srgbClr val="333333"/>
                </a:solidFill>
                <a:latin typeface="Daytona" panose="020B0604030500040204" pitchFamily="34" charset="0"/>
              </a:rPr>
              <a:t> – suunnittelu valmis – lopputoimet 2026</a:t>
            </a:r>
          </a:p>
          <a:p>
            <a:pPr marL="342900" indent="-342900"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333333"/>
                </a:solidFill>
                <a:latin typeface="Daytona" panose="020B0604030500040204" pitchFamily="34" charset="0"/>
              </a:rPr>
              <a:t>Liljendal – suunnitelman vahvistus 2026</a:t>
            </a:r>
          </a:p>
          <a:p>
            <a:pPr marL="342900" indent="-342900">
              <a:spcBef>
                <a:spcPts val="1000"/>
              </a:spcBef>
              <a:buClr>
                <a:srgbClr val="266B7F"/>
              </a:buClr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333333"/>
                </a:solidFill>
                <a:latin typeface="Daytona" panose="020B0604030500040204" pitchFamily="34" charset="0"/>
              </a:rPr>
              <a:t>Pukaro – selvitys päättyi siihen että odotellaan</a:t>
            </a:r>
          </a:p>
        </p:txBody>
      </p:sp>
    </p:spTree>
    <p:extLst>
      <p:ext uri="{BB962C8B-B14F-4D97-AF65-F5344CB8AC3E}">
        <p14:creationId xmlns:p14="http://schemas.microsoft.com/office/powerpoint/2010/main" val="15392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2A20277-2CE5-E7DB-C192-83440275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4" y="1131498"/>
            <a:ext cx="5205749" cy="3726651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Tilusjärjestelyssä muodostettu:</a:t>
            </a:r>
            <a:br>
              <a:rPr lang="fi-FI" dirty="0"/>
            </a:br>
            <a:r>
              <a:rPr lang="fi-FI" dirty="0"/>
              <a:t>Lapinjärvi, </a:t>
            </a:r>
            <a:r>
              <a:rPr lang="fi-FI" dirty="0" err="1"/>
              <a:t>Hindersby</a:t>
            </a:r>
            <a:br>
              <a:rPr lang="fi-FI" dirty="0"/>
            </a:br>
            <a:r>
              <a:rPr lang="fi-FI" dirty="0"/>
              <a:t>49,7 ha</a:t>
            </a:r>
            <a:br>
              <a:rPr lang="fi-FI" dirty="0"/>
            </a:br>
            <a:r>
              <a:rPr lang="fi-FI" dirty="0"/>
              <a:t>2024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31D30E85-885F-DBBD-076F-32516BE0DE02}"/>
              </a:ext>
            </a:extLst>
          </p:cNvPr>
          <p:cNvCxnSpPr/>
          <p:nvPr/>
        </p:nvCxnSpPr>
        <p:spPr>
          <a:xfrm>
            <a:off x="6892506" y="2838091"/>
            <a:ext cx="1130060" cy="81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A7B2127C-ED5C-2E8D-3C6D-254EA841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288" y="338924"/>
            <a:ext cx="5848468" cy="601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AB00-D694-DED1-844D-CEE7E0D32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C7BC3A2-FAF4-8161-0AD3-68FBADE8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4" y="1131498"/>
            <a:ext cx="5205749" cy="3726651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Tilusjärjestelyssä muodostettu:</a:t>
            </a:r>
            <a:br>
              <a:rPr lang="fi-FI" dirty="0"/>
            </a:br>
            <a:r>
              <a:rPr lang="fi-FI" dirty="0"/>
              <a:t>Sastamala, Vaunujokilaakso</a:t>
            </a:r>
            <a:br>
              <a:rPr lang="fi-FI" dirty="0"/>
            </a:br>
            <a:r>
              <a:rPr lang="fi-FI" dirty="0"/>
              <a:t>33,5 ha</a:t>
            </a:r>
            <a:br>
              <a:rPr lang="fi-FI" dirty="0"/>
            </a:br>
            <a:r>
              <a:rPr lang="fi-FI" dirty="0"/>
              <a:t>2024</a:t>
            </a:r>
            <a:br>
              <a:rPr lang="fi-FI" dirty="0"/>
            </a:br>
            <a:r>
              <a:rPr lang="fi-FI" sz="2700" dirty="0"/>
              <a:t>(ennen 8 lohkoa)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E6D95917-42D3-5716-5EE0-F9387B2622D6}"/>
              </a:ext>
            </a:extLst>
          </p:cNvPr>
          <p:cNvCxnSpPr/>
          <p:nvPr/>
        </p:nvCxnSpPr>
        <p:spPr>
          <a:xfrm>
            <a:off x="6892506" y="2838091"/>
            <a:ext cx="1130060" cy="81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uva 6">
            <a:extLst>
              <a:ext uri="{FF2B5EF4-FFF2-40B4-BE49-F238E27FC236}">
                <a16:creationId xmlns:a16="http://schemas.microsoft.com/office/drawing/2014/main" id="{F84F7C70-2ECF-4425-5E8D-EC176E796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774" y="219974"/>
            <a:ext cx="6521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7E38-3694-6006-8032-A9CC09FD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C0A4E192-4FF1-8EA3-322B-66F74351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4" y="1131498"/>
            <a:ext cx="5205749" cy="3726651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Tilusjärjestelyssä muodostettu:</a:t>
            </a:r>
            <a:br>
              <a:rPr lang="fi-FI" dirty="0"/>
            </a:br>
            <a:r>
              <a:rPr lang="fi-FI" dirty="0"/>
              <a:t>Tornio,</a:t>
            </a:r>
            <a:br>
              <a:rPr lang="fi-FI" dirty="0"/>
            </a:br>
            <a:r>
              <a:rPr lang="fi-FI" dirty="0"/>
              <a:t>Liakka</a:t>
            </a:r>
            <a:br>
              <a:rPr lang="fi-FI" dirty="0"/>
            </a:br>
            <a:r>
              <a:rPr lang="fi-FI" dirty="0"/>
              <a:t>19,5 ha</a:t>
            </a:r>
            <a:br>
              <a:rPr lang="fi-FI" dirty="0"/>
            </a:br>
            <a:r>
              <a:rPr lang="fi-FI" dirty="0"/>
              <a:t>2021</a:t>
            </a:r>
            <a:br>
              <a:rPr lang="fi-FI" dirty="0"/>
            </a:br>
            <a:r>
              <a:rPr lang="fi-FI" sz="2700" dirty="0"/>
              <a:t>(ennen 8 lohkoa)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1B49A10-D4C6-8600-F2A7-C4EB07EE8117}"/>
              </a:ext>
            </a:extLst>
          </p:cNvPr>
          <p:cNvCxnSpPr/>
          <p:nvPr/>
        </p:nvCxnSpPr>
        <p:spPr>
          <a:xfrm>
            <a:off x="6892506" y="2838091"/>
            <a:ext cx="1130060" cy="81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uva 1">
            <a:extLst>
              <a:ext uri="{FF2B5EF4-FFF2-40B4-BE49-F238E27FC236}">
                <a16:creationId xmlns:a16="http://schemas.microsoft.com/office/drawing/2014/main" id="{D4D9230A-B598-D77E-375F-944D1359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427" y="455762"/>
            <a:ext cx="6792360" cy="56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DC90B-5149-BBA9-C621-6C419C23F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D86F07C-08C5-42DC-9E8A-9349B75B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4" y="1131498"/>
            <a:ext cx="5273081" cy="4009845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Tilusjärjestelyssä muodostettu:</a:t>
            </a:r>
            <a:br>
              <a:rPr lang="fi-FI" dirty="0"/>
            </a:br>
            <a:r>
              <a:rPr lang="fi-FI" dirty="0"/>
              <a:t>Närpiö,</a:t>
            </a:r>
            <a:br>
              <a:rPr lang="fi-FI" dirty="0"/>
            </a:br>
            <a:r>
              <a:rPr lang="fi-FI" dirty="0" err="1"/>
              <a:t>Yttermark</a:t>
            </a:r>
            <a:br>
              <a:rPr lang="fi-FI" dirty="0"/>
            </a:br>
            <a:r>
              <a:rPr lang="fi-FI" dirty="0"/>
              <a:t>39,5 ha</a:t>
            </a:r>
            <a:br>
              <a:rPr lang="fi-FI" dirty="0"/>
            </a:br>
            <a:r>
              <a:rPr lang="fi-FI" dirty="0"/>
              <a:t>2022</a:t>
            </a:r>
            <a:br>
              <a:rPr lang="fi-FI" dirty="0"/>
            </a:br>
            <a:endParaRPr lang="fi-FI" sz="2700" dirty="0"/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F1F1B5EE-42DB-68BC-A9CF-9D1D9611019A}"/>
              </a:ext>
            </a:extLst>
          </p:cNvPr>
          <p:cNvCxnSpPr/>
          <p:nvPr/>
        </p:nvCxnSpPr>
        <p:spPr>
          <a:xfrm>
            <a:off x="6892506" y="2838091"/>
            <a:ext cx="1130060" cy="810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90051107-F0E9-D0AD-E888-C06DED4F0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330" y="219974"/>
            <a:ext cx="4756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1">
            <a:extLst>
              <a:ext uri="{FF2B5EF4-FFF2-40B4-BE49-F238E27FC236}">
                <a16:creationId xmlns:a16="http://schemas.microsoft.com/office/drawing/2014/main" id="{65116D68-2BF9-687C-CC11-E6B83CA7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0" y="258605"/>
            <a:ext cx="6197419" cy="588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A38BDE0-2FB6-DF3B-D89B-00CD32C77DE8}"/>
              </a:ext>
            </a:extLst>
          </p:cNvPr>
          <p:cNvSpPr txBox="1"/>
          <p:nvPr/>
        </p:nvSpPr>
        <p:spPr>
          <a:xfrm>
            <a:off x="649138" y="712382"/>
            <a:ext cx="46561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Tilusjärjestelyssä muodostettu:</a:t>
            </a:r>
            <a:b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</a:br>
            <a: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Liperi,</a:t>
            </a:r>
            <a:b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</a:br>
            <a: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Ahonkylä</a:t>
            </a:r>
            <a:b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</a:br>
            <a: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60 ha</a:t>
            </a:r>
            <a:b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</a:br>
            <a: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  <a:t>2022</a:t>
            </a:r>
            <a:br>
              <a:rPr lang="fi-FI" sz="4000" dirty="0">
                <a:solidFill>
                  <a:schemeClr val="accent3"/>
                </a:solidFill>
                <a:latin typeface="Daytona" panose="020B0604020202020204" pitchFamily="34" charset="0"/>
                <a:ea typeface="+mj-ea"/>
                <a:cs typeface="Biome" panose="020B0502040204020203" pitchFamily="34" charset="0"/>
              </a:rPr>
            </a:br>
            <a:endParaRPr lang="fi-FI" sz="4000" dirty="0">
              <a:solidFill>
                <a:schemeClr val="accent3"/>
              </a:solidFill>
              <a:latin typeface="Daytona" panose="020B0604020202020204" pitchFamily="34" charset="0"/>
              <a:ea typeface="+mj-ea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A023F-F970-251A-C2E9-4F665F2EC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BBA68E5D-2787-6A76-FE8F-B527538B93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005" y="2870947"/>
            <a:ext cx="7115175" cy="1116106"/>
          </a:xfrm>
        </p:spPr>
        <p:txBody>
          <a:bodyPr/>
          <a:lstStyle/>
          <a:p>
            <a:r>
              <a:rPr lang="en-GB" dirty="0" err="1"/>
              <a:t>Peltojen</a:t>
            </a:r>
            <a:r>
              <a:rPr lang="en-GB" dirty="0"/>
              <a:t> </a:t>
            </a:r>
            <a:r>
              <a:rPr lang="en-GB" dirty="0" err="1"/>
              <a:t>tilusrakenne</a:t>
            </a:r>
            <a:r>
              <a:rPr lang="en-GB" dirty="0"/>
              <a:t> </a:t>
            </a:r>
            <a:r>
              <a:rPr lang="en-GB" dirty="0" err="1"/>
              <a:t>Kaakkois-Suomessa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5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A907AF9-E099-0462-60CE-E36ECA0F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3BD2915-575E-A5C1-F0DA-E75CA282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ohjelma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315859A-19EC-D2C9-68CF-C293F71CA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Tilusjärjestelyt peltoalueilla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Tilusjärjestelyhistoria Kaakkois-Suomessa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Esimerkkejä muista maakunnista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Peltojen tilusrakenne Kaakkois-Suomessa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Jos asia kiinnostaa, miten eteenpäin?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FD13AA-BE43-C677-10A9-73D80A91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8A24B33-EB37-06B2-C85C-AB8BC1DE5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15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8F6C137-08B3-4D94-B960-E0FE0F37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0" y="306263"/>
            <a:ext cx="5635599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Peltojen tilusrakenne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3F070E1-175E-4380-89DE-1BED5282B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1" y="1877614"/>
            <a:ext cx="5674659" cy="4299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Maanmittauslaitoksen selvitys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Tarkastelussa pellot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Muokattu peltolohkorekisterin tiedoista viljelylohkot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Tarkastelussa lohkon koko, kasvatuspotentiaali, etäisyys ja vuokraus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9336F28-566E-44D5-BDCC-E6940351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542" y="149093"/>
            <a:ext cx="5825076" cy="6273158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D053276A-E111-4E28-AC00-C40D5B6A186E}"/>
              </a:ext>
            </a:extLst>
          </p:cNvPr>
          <p:cNvSpPr txBox="1"/>
          <p:nvPr/>
        </p:nvSpPr>
        <p:spPr>
          <a:xfrm>
            <a:off x="6438588" y="6463626"/>
            <a:ext cx="2598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/>
              <a:t>Lohkokoon kasvupotentiaali</a:t>
            </a:r>
          </a:p>
        </p:txBody>
      </p:sp>
    </p:spTree>
    <p:extLst>
      <p:ext uri="{BB962C8B-B14F-4D97-AF65-F5344CB8AC3E}">
        <p14:creationId xmlns:p14="http://schemas.microsoft.com/office/powerpoint/2010/main" val="410052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1D6291-B66A-E50B-A3C5-E294C149B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A1C36F0-D1A4-A54F-AAAF-93F2DB4E1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A98E8263-FDA0-A7A3-3323-A0B4E097E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27" y="0"/>
            <a:ext cx="9718373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145B1092-40C3-CD8C-1461-2BC63AE0050D}"/>
              </a:ext>
            </a:extLst>
          </p:cNvPr>
          <p:cNvSpPr txBox="1"/>
          <p:nvPr/>
        </p:nvSpPr>
        <p:spPr>
          <a:xfrm>
            <a:off x="0" y="861537"/>
            <a:ext cx="24736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2,5x2,5 km ruudut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Laskettu, kun ruudussa yli 50 ha peltoa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/>
              <a:t>Verrattu maksimaalista lohkokokoa ja viljelijälohkon kokoa – suuri ero, suuri kasvupotentiaali</a:t>
            </a:r>
          </a:p>
        </p:txBody>
      </p:sp>
    </p:spTree>
    <p:extLst>
      <p:ext uri="{BB962C8B-B14F-4D97-AF65-F5344CB8AC3E}">
        <p14:creationId xmlns:p14="http://schemas.microsoft.com/office/powerpoint/2010/main" val="133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32BDFFB-6D1B-970F-C008-AD252F1F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A59B76B1-2B15-8D3C-A6E4-111FEFF5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C3B664C-D9F3-B7EF-354A-5E72027C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503" y="0"/>
            <a:ext cx="9646921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8A84EB9-5C1E-1ED4-FC8B-238D473FAE2A}"/>
              </a:ext>
            </a:extLst>
          </p:cNvPr>
          <p:cNvSpPr txBox="1"/>
          <p:nvPr/>
        </p:nvSpPr>
        <p:spPr>
          <a:xfrm>
            <a:off x="0" y="1231870"/>
            <a:ext cx="255950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dirty="0"/>
              <a:t>Maatilan kehittämispotentiaali on laskettu viiden osatekijän kokonaisuutena. Osatekijät on arvotettu samanlaisilla painoilla.</a:t>
            </a:r>
          </a:p>
          <a:p>
            <a:pPr marL="228600" indent="-228600">
              <a:buAutoNum type="arabicPeriod"/>
            </a:pP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Maatilan tilusten hajanaisuus. Kuinka monella peltoalueella viljelijä käy.</a:t>
            </a:r>
          </a:p>
          <a:p>
            <a:pPr marL="228600" indent="-228600">
              <a:buAutoNum type="arabicPeriod"/>
            </a:pP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Tilan keskimääräinen viljelijälohkokoko. Kuvaa perusrakenteen tilaa.</a:t>
            </a:r>
          </a:p>
          <a:p>
            <a:pPr marL="228600" indent="-228600">
              <a:buAutoNum type="arabicPeriod"/>
            </a:pP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Tilan keskimääräinen etäisyys viljelijälohkolle. Kuvaa perusrakenteen tilaa.</a:t>
            </a:r>
          </a:p>
          <a:p>
            <a:pPr marL="228600" indent="-228600">
              <a:buAutoNum type="arabicPeriod"/>
            </a:pP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Tilalla olevien lohkojen yhdistämismahdollisuus.</a:t>
            </a:r>
          </a:p>
          <a:p>
            <a:pPr marL="228600" indent="-228600">
              <a:buAutoNum type="arabicPeriod"/>
            </a:pPr>
            <a:r>
              <a:rPr lang="fi-FI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Tilasta 10 km säteellä olevien peltojen pinta-ala. Kuvaa järjestelypotentiaalia.</a:t>
            </a:r>
          </a:p>
        </p:txBody>
      </p:sp>
    </p:spTree>
    <p:extLst>
      <p:ext uri="{BB962C8B-B14F-4D97-AF65-F5344CB8AC3E}">
        <p14:creationId xmlns:p14="http://schemas.microsoft.com/office/powerpoint/2010/main" val="14101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5219074C-2C8B-58B2-7A9C-4BCC00CAA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0799" y="0"/>
            <a:ext cx="9711201" cy="6858000"/>
          </a:xfr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F2713D5-6875-08AE-5F19-A698F25FB537}"/>
              </a:ext>
            </a:extLst>
          </p:cNvPr>
          <p:cNvSpPr txBox="1"/>
          <p:nvPr/>
        </p:nvSpPr>
        <p:spPr>
          <a:xfrm>
            <a:off x="0" y="877442"/>
            <a:ext cx="2480799" cy="2548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Hyv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edellytykset jos</a:t>
            </a:r>
            <a:endParaRPr lang="fi-FI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Peltoalueella useita viljelij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lohkoja, useita viljelij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 viljelij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lohkon keskikoko alle 6 ha</a:t>
            </a:r>
            <a:endParaRPr lang="fi-FI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Useita peltoalueita 500 metrin s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teell</a:t>
            </a:r>
            <a:r>
              <a:rPr lang="fi-FI" sz="16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ä</a:t>
            </a:r>
            <a:r>
              <a:rPr lang="fi-FI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925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E04F1CD6-E91E-8477-D772-F9E4009A8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38" y="0"/>
            <a:ext cx="971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FD59D-C7EB-DA02-6B46-E89DAE1A3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96A8BD-F836-53DD-6B80-D60B2ACFA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41" y="1620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Pyynnöstä voimme tehdä myös tarkempia analyysejä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F40B3E0-D2CC-AEA1-E3AB-6A647774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6467" y="1229782"/>
            <a:ext cx="5169692" cy="479468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90942C2B-63C5-BEC4-2897-DCECC365EAF6}"/>
              </a:ext>
            </a:extLst>
          </p:cNvPr>
          <p:cNvSpPr txBox="1"/>
          <p:nvPr/>
        </p:nvSpPr>
        <p:spPr>
          <a:xfrm>
            <a:off x="6316467" y="6024470"/>
            <a:ext cx="489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/>
              <a:t>Peltolohkojen koko todellisen viljelyn mukaan Orimattilan Ratulassa, väriasteikko 2 ha – 10 ha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1E2D1880-3FB4-7C52-212E-66BB58D32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20" y="1487651"/>
            <a:ext cx="6066116" cy="4392154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2EBD0EBC-6E8E-3804-C078-33C1633C1F34}"/>
              </a:ext>
            </a:extLst>
          </p:cNvPr>
          <p:cNvSpPr txBox="1"/>
          <p:nvPr/>
        </p:nvSpPr>
        <p:spPr>
          <a:xfrm>
            <a:off x="150420" y="5886247"/>
            <a:ext cx="450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i="1" dirty="0"/>
              <a:t>Kokemäki, tilusjärjestelymahdollisuudet</a:t>
            </a:r>
          </a:p>
        </p:txBody>
      </p:sp>
    </p:spTree>
    <p:extLst>
      <p:ext uri="{BB962C8B-B14F-4D97-AF65-F5344CB8AC3E}">
        <p14:creationId xmlns:p14="http://schemas.microsoft.com/office/powerpoint/2010/main" val="24740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DE94998A-86C9-C5C0-97EA-E3856E85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F037C7-BC1B-1309-AC00-36911A01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C3E3DA1-1992-1A8B-52C7-96703DE59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3843226-BF80-7B99-6119-11DDE51E1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208" y="503935"/>
            <a:ext cx="10243550" cy="6217539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BBF68BC-C291-C40D-9EF4-E7478552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0" y="-372795"/>
            <a:ext cx="4064086" cy="1325563"/>
          </a:xfrm>
        </p:spPr>
        <p:txBody>
          <a:bodyPr>
            <a:normAutofit/>
          </a:bodyPr>
          <a:lstStyle/>
          <a:p>
            <a:r>
              <a:rPr lang="fi-FI" sz="2000" dirty="0"/>
              <a:t>Farmari 2023:</a:t>
            </a:r>
          </a:p>
        </p:txBody>
      </p:sp>
    </p:spTree>
    <p:extLst>
      <p:ext uri="{BB962C8B-B14F-4D97-AF65-F5344CB8AC3E}">
        <p14:creationId xmlns:p14="http://schemas.microsoft.com/office/powerpoint/2010/main" val="41011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tsikko 19">
            <a:extLst>
              <a:ext uri="{FF2B5EF4-FFF2-40B4-BE49-F238E27FC236}">
                <a16:creationId xmlns:a16="http://schemas.microsoft.com/office/drawing/2014/main" id="{B4BCDD4C-0FED-4B17-9629-8EAE4BCE7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299" y="94022"/>
            <a:ext cx="10515600" cy="1325563"/>
          </a:xfrm>
        </p:spPr>
        <p:txBody>
          <a:bodyPr/>
          <a:lstStyle/>
          <a:p>
            <a:r>
              <a:rPr lang="en-GB" dirty="0" err="1"/>
              <a:t>Kiinnostaako</a:t>
            </a:r>
            <a:r>
              <a:rPr lang="en-GB" dirty="0"/>
              <a:t>?</a:t>
            </a:r>
          </a:p>
        </p:txBody>
      </p:sp>
      <p:sp>
        <p:nvSpPr>
          <p:cNvPr id="2" name="Sisällön paikkamerkki 23">
            <a:extLst>
              <a:ext uri="{FF2B5EF4-FFF2-40B4-BE49-F238E27FC236}">
                <a16:creationId xmlns:a16="http://schemas.microsoft.com/office/drawing/2014/main" id="{0EC017C8-1D86-08E1-B1E2-99C623E99F1B}"/>
              </a:ext>
            </a:extLst>
          </p:cNvPr>
          <p:cNvSpPr txBox="1">
            <a:spLocks/>
          </p:cNvSpPr>
          <p:nvPr/>
        </p:nvSpPr>
        <p:spPr>
          <a:xfrm>
            <a:off x="169259" y="1879900"/>
            <a:ext cx="7260241" cy="3796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333333"/>
                </a:solidFill>
                <a:latin typeface="Daytona" panose="020B060403050004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/>
              <a:t>Pyydä</a:t>
            </a:r>
            <a:r>
              <a:rPr lang="en-GB" sz="2800" dirty="0"/>
              <a:t> </a:t>
            </a:r>
            <a:r>
              <a:rPr lang="en-GB" sz="2800" dirty="0" err="1"/>
              <a:t>Maanmittauslaitosta</a:t>
            </a:r>
            <a:r>
              <a:rPr lang="en-GB" sz="2800" dirty="0"/>
              <a:t> </a:t>
            </a:r>
            <a:r>
              <a:rPr lang="en-GB" sz="2800" dirty="0" err="1"/>
              <a:t>järjestämään</a:t>
            </a:r>
            <a:r>
              <a:rPr lang="en-GB" sz="2800" dirty="0"/>
              <a:t> </a:t>
            </a:r>
            <a:r>
              <a:rPr lang="en-GB" sz="2800" dirty="0" err="1"/>
              <a:t>tiedotustilaisuus</a:t>
            </a:r>
            <a:r>
              <a:rPr lang="en-GB" sz="2800" dirty="0"/>
              <a:t> </a:t>
            </a:r>
            <a:r>
              <a:rPr lang="en-GB" sz="2800" dirty="0" err="1"/>
              <a:t>tilusjärjestelyistä</a:t>
            </a:r>
            <a:r>
              <a:rPr lang="en-GB" sz="2800" dirty="0"/>
              <a:t> </a:t>
            </a:r>
            <a:r>
              <a:rPr lang="en-GB" sz="2800" dirty="0" err="1"/>
              <a:t>alueellanne</a:t>
            </a:r>
            <a:r>
              <a:rPr lang="en-GB" sz="2800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/>
              <a:t>Pyydä</a:t>
            </a:r>
            <a:r>
              <a:rPr lang="en-GB" sz="2800" dirty="0"/>
              <a:t> </a:t>
            </a:r>
            <a:r>
              <a:rPr lang="en-GB" sz="2800" dirty="0" err="1"/>
              <a:t>tilusjärjestelymahdollisuuksien</a:t>
            </a:r>
            <a:r>
              <a:rPr lang="en-GB" sz="2800" dirty="0"/>
              <a:t> </a:t>
            </a:r>
            <a:r>
              <a:rPr lang="en-GB" sz="2800" dirty="0" err="1"/>
              <a:t>selvittämistä</a:t>
            </a:r>
            <a:r>
              <a:rPr lang="en-GB" sz="2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kalle.konttinen@maanmittauslaitos.fi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353E8A9F-9541-F649-953E-BF173BAB3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78" y="749923"/>
            <a:ext cx="4617022" cy="256262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61496145-4175-2C7B-3C14-71DA6797A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91" y="3970690"/>
            <a:ext cx="3709808" cy="23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iha-, taivas, ruoho, maatalouskone&#10;&#10;Tekoälyn generoima sisältö voi olla virheellistä.">
            <a:extLst>
              <a:ext uri="{FF2B5EF4-FFF2-40B4-BE49-F238E27FC236}">
                <a16:creationId xmlns:a16="http://schemas.microsoft.com/office/drawing/2014/main" id="{C2E98B06-73F5-C8B2-8C7F-72CF29D046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0" b="2"/>
          <a:stretch>
            <a:fillRect/>
          </a:stretch>
        </p:blipFill>
        <p:spPr>
          <a:xfrm>
            <a:off x="5786030" y="1355609"/>
            <a:ext cx="6405970" cy="5502391"/>
          </a:xfrm>
          <a:prstGeom prst="rect">
            <a:avLst/>
          </a:prstGeom>
          <a:noFill/>
        </p:spPr>
      </p:pic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7F93D664-03CC-4BE5-A187-ED8DE1A7EE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1920" y="2085207"/>
            <a:ext cx="5638800" cy="4352544"/>
          </a:xfrm>
        </p:spPr>
        <p:txBody>
          <a:bodyPr anchor="t">
            <a:normAutofit/>
          </a:bodyPr>
          <a:lstStyle/>
          <a:p>
            <a:pPr marL="0" indent="-3429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accent3"/>
                </a:solidFill>
              </a:rPr>
              <a:t>Maatilatalouden</a:t>
            </a:r>
            <a:r>
              <a:rPr lang="en-US" sz="2400" kern="1200" dirty="0">
                <a:solidFill>
                  <a:schemeClr val="accent3"/>
                </a:solidFill>
              </a:rPr>
              <a:t> </a:t>
            </a:r>
            <a:r>
              <a:rPr lang="en-US" sz="2400" kern="1200" dirty="0" err="1">
                <a:solidFill>
                  <a:schemeClr val="accent3"/>
                </a:solidFill>
              </a:rPr>
              <a:t>tehostaminen</a:t>
            </a:r>
            <a:endParaRPr lang="en-US" sz="2400" kern="1200" dirty="0">
              <a:solidFill>
                <a:schemeClr val="accent3"/>
              </a:solidFill>
            </a:endParaRPr>
          </a:p>
          <a:p>
            <a:pPr marL="0" indent="-342900">
              <a:buFont typeface="Arial" panose="020B0604020202020204" pitchFamily="34" charset="0"/>
              <a:buChar char="•"/>
            </a:pPr>
            <a:r>
              <a:rPr lang="en-US" sz="2400" b="1" kern="1200" dirty="0" err="1">
                <a:solidFill>
                  <a:schemeClr val="accent3"/>
                </a:solidFill>
              </a:rPr>
              <a:t>Viljelykustannusten</a:t>
            </a:r>
            <a:r>
              <a:rPr lang="en-US" sz="2400" b="1" kern="1200" dirty="0">
                <a:solidFill>
                  <a:schemeClr val="accent3"/>
                </a:solidFill>
              </a:rPr>
              <a:t> </a:t>
            </a:r>
            <a:r>
              <a:rPr lang="en-US" sz="2400" b="1" kern="1200" dirty="0" err="1">
                <a:solidFill>
                  <a:schemeClr val="accent3"/>
                </a:solidFill>
              </a:rPr>
              <a:t>alentaminen</a:t>
            </a:r>
            <a:endParaRPr lang="en-US" sz="2400" b="1" kern="1200" dirty="0">
              <a:solidFill>
                <a:schemeClr val="accent3"/>
              </a:solidFill>
            </a:endParaRPr>
          </a:p>
          <a:p>
            <a:pPr marL="0" indent="-3429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accent3"/>
                </a:solidFill>
              </a:rPr>
              <a:t>Isompi</a:t>
            </a:r>
            <a:r>
              <a:rPr lang="en-US" sz="2400" kern="1200" dirty="0">
                <a:solidFill>
                  <a:schemeClr val="accent3"/>
                </a:solidFill>
              </a:rPr>
              <a:t> </a:t>
            </a:r>
            <a:r>
              <a:rPr lang="en-US" sz="2400" kern="1200" dirty="0" err="1">
                <a:solidFill>
                  <a:schemeClr val="accent3"/>
                </a:solidFill>
              </a:rPr>
              <a:t>lohkokoko</a:t>
            </a:r>
            <a:endParaRPr lang="en-US" sz="2400" kern="1200" dirty="0">
              <a:solidFill>
                <a:schemeClr val="accent3"/>
              </a:solidFill>
            </a:endParaRPr>
          </a:p>
          <a:p>
            <a:pPr marL="0" indent="-342900">
              <a:buFont typeface="Arial" panose="020B0604020202020204" pitchFamily="34" charset="0"/>
              <a:buChar char="•"/>
            </a:pPr>
            <a:r>
              <a:rPr lang="en-US" sz="2400" kern="1200" dirty="0" err="1">
                <a:solidFill>
                  <a:schemeClr val="accent3"/>
                </a:solidFill>
              </a:rPr>
              <a:t>Kulku</a:t>
            </a:r>
            <a:r>
              <a:rPr lang="en-US" sz="2400" kern="1200" dirty="0">
                <a:solidFill>
                  <a:schemeClr val="accent3"/>
                </a:solidFill>
              </a:rPr>
              <a:t> </a:t>
            </a:r>
            <a:r>
              <a:rPr lang="en-US" sz="2400" kern="1200" dirty="0" err="1">
                <a:solidFill>
                  <a:schemeClr val="accent3"/>
                </a:solidFill>
              </a:rPr>
              <a:t>maanteillä</a:t>
            </a:r>
            <a:r>
              <a:rPr lang="en-US" sz="2400" kern="1200" dirty="0">
                <a:solidFill>
                  <a:schemeClr val="accent3"/>
                </a:solidFill>
              </a:rPr>
              <a:t> </a:t>
            </a:r>
            <a:r>
              <a:rPr lang="en-US" sz="2400" kern="1200" dirty="0" err="1">
                <a:solidFill>
                  <a:schemeClr val="accent3"/>
                </a:solidFill>
              </a:rPr>
              <a:t>vähemmäksi</a:t>
            </a:r>
            <a:endParaRPr lang="en-US" sz="2400" kern="1200" dirty="0">
              <a:solidFill>
                <a:schemeClr val="accent3"/>
              </a:solidFill>
            </a:endParaRP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accent3"/>
                </a:solidFill>
              </a:rPr>
              <a:t>Traktorit</a:t>
            </a:r>
            <a:r>
              <a:rPr lang="en-US" kern="1200" dirty="0">
                <a:solidFill>
                  <a:schemeClr val="accent3"/>
                </a:solidFill>
              </a:rPr>
              <a:t> </a:t>
            </a:r>
            <a:r>
              <a:rPr lang="en-US" kern="1200" dirty="0" err="1">
                <a:solidFill>
                  <a:schemeClr val="accent3"/>
                </a:solidFill>
              </a:rPr>
              <a:t>teiltä</a:t>
            </a:r>
            <a:r>
              <a:rPr lang="en-US" kern="1200" dirty="0">
                <a:solidFill>
                  <a:schemeClr val="accent3"/>
                </a:solidFill>
              </a:rPr>
              <a:t> </a:t>
            </a:r>
            <a:r>
              <a:rPr lang="en-US" kern="1200" dirty="0" err="1">
                <a:solidFill>
                  <a:schemeClr val="accent3"/>
                </a:solidFill>
              </a:rPr>
              <a:t>pelloille</a:t>
            </a:r>
            <a:endParaRPr lang="en-US" kern="1200" dirty="0">
              <a:solidFill>
                <a:schemeClr val="accent3"/>
              </a:solidFill>
            </a:endParaRP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3"/>
                </a:solidFill>
              </a:rPr>
              <a:t>Hankkeiden</a:t>
            </a:r>
            <a:r>
              <a:rPr lang="en-US" sz="2000" dirty="0">
                <a:solidFill>
                  <a:schemeClr val="accent3"/>
                </a:solidFill>
              </a:rPr>
              <a:t> </a:t>
            </a:r>
            <a:r>
              <a:rPr lang="en-US" sz="2000" dirty="0" err="1">
                <a:solidFill>
                  <a:schemeClr val="accent3"/>
                </a:solidFill>
              </a:rPr>
              <a:t>koko</a:t>
            </a:r>
            <a:r>
              <a:rPr lang="en-US" sz="2000" dirty="0">
                <a:solidFill>
                  <a:schemeClr val="accent3"/>
                </a:solidFill>
              </a:rPr>
              <a:t> </a:t>
            </a:r>
            <a:r>
              <a:rPr lang="en-US" sz="2000" dirty="0" err="1">
                <a:solidFill>
                  <a:schemeClr val="accent3"/>
                </a:solidFill>
              </a:rPr>
              <a:t>noin</a:t>
            </a:r>
            <a:r>
              <a:rPr lang="en-US" sz="2000" dirty="0">
                <a:solidFill>
                  <a:schemeClr val="accent3"/>
                </a:solidFill>
              </a:rPr>
              <a:t> 200-2000 ha</a:t>
            </a:r>
            <a:endParaRPr lang="en-US" sz="2000" kern="1200" dirty="0">
              <a:solidFill>
                <a:schemeClr val="accent3"/>
              </a:solidFill>
            </a:endParaRPr>
          </a:p>
        </p:txBody>
      </p:sp>
      <p:sp>
        <p:nvSpPr>
          <p:cNvPr id="23" name="Otsikko 22">
            <a:extLst>
              <a:ext uri="{FF2B5EF4-FFF2-40B4-BE49-F238E27FC236}">
                <a16:creationId xmlns:a16="http://schemas.microsoft.com/office/drawing/2014/main" id="{D7D681D4-FD5A-4A5D-B07A-6F6A067B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68" y="10301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Tilusjärjestelyt</a:t>
            </a:r>
            <a:r>
              <a:rPr lang="en-GB" dirty="0"/>
              <a:t> </a:t>
            </a:r>
            <a:r>
              <a:rPr lang="en-GB" dirty="0" err="1"/>
              <a:t>peltoalueilla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46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/>
        </p:nvSpPr>
        <p:spPr bwMode="auto">
          <a:xfrm>
            <a:off x="516706" y="1735429"/>
            <a:ext cx="1538124" cy="494771"/>
          </a:xfrm>
          <a:prstGeom prst="rect">
            <a:avLst/>
          </a:prstGeom>
          <a:solidFill>
            <a:srgbClr val="41B74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200" b="1">
                <a:solidFill>
                  <a:schemeClr val="bg1"/>
                </a:solidFill>
                <a:latin typeface="Century Gothic" panose="020B0502020202020204" pitchFamily="34" charset="0"/>
              </a:rPr>
              <a:t>Yhteydenotto</a:t>
            </a:r>
          </a:p>
        </p:txBody>
      </p:sp>
      <p:sp>
        <p:nvSpPr>
          <p:cNvPr id="10" name="Suorakulmio 9"/>
          <p:cNvSpPr/>
          <p:nvPr/>
        </p:nvSpPr>
        <p:spPr bwMode="auto">
          <a:xfrm>
            <a:off x="535230" y="2578645"/>
            <a:ext cx="1519601" cy="490727"/>
          </a:xfrm>
          <a:prstGeom prst="rect">
            <a:avLst/>
          </a:prstGeom>
          <a:solidFill>
            <a:srgbClr val="41B74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000" tIns="48000" rIns="4800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i-FI" sz="1200" b="1">
                <a:solidFill>
                  <a:schemeClr val="bg1"/>
                </a:solidFill>
                <a:latin typeface="Century Gothic" panose="020B0502020202020204" pitchFamily="34" charset="0"/>
              </a:rPr>
              <a:t>Tiedotustilaisuus     </a:t>
            </a:r>
          </a:p>
        </p:txBody>
      </p:sp>
      <p:graphicFrame>
        <p:nvGraphicFramePr>
          <p:cNvPr id="16" name="Kaaviokuva 15"/>
          <p:cNvGraphicFramePr/>
          <p:nvPr/>
        </p:nvGraphicFramePr>
        <p:xfrm>
          <a:off x="535231" y="3246633"/>
          <a:ext cx="11192240" cy="1041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" name="Suorakulmio 20"/>
          <p:cNvSpPr/>
          <p:nvPr/>
        </p:nvSpPr>
        <p:spPr>
          <a:xfrm>
            <a:off x="3844139" y="627028"/>
            <a:ext cx="4474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>
                <a:solidFill>
                  <a:srgbClr val="72B5CC"/>
                </a:solidFill>
              </a:rPr>
              <a:t>Tilusjärjestelyn eteneminen</a:t>
            </a:r>
            <a:endParaRPr lang="fi-FI" sz="2133" b="1">
              <a:solidFill>
                <a:srgbClr val="72B5CC"/>
              </a:solidFill>
            </a:endParaRPr>
          </a:p>
        </p:txBody>
      </p:sp>
      <p:cxnSp>
        <p:nvCxnSpPr>
          <p:cNvPr id="150" name="Suora nuoliyhdysviiva 149"/>
          <p:cNvCxnSpPr>
            <a:stCxn id="9" idx="2"/>
            <a:endCxn id="10" idx="0"/>
          </p:cNvCxnSpPr>
          <p:nvPr/>
        </p:nvCxnSpPr>
        <p:spPr>
          <a:xfrm>
            <a:off x="1285769" y="2230201"/>
            <a:ext cx="9263" cy="348444"/>
          </a:xfrm>
          <a:prstGeom prst="straightConnector1">
            <a:avLst/>
          </a:prstGeom>
          <a:ln w="28575">
            <a:solidFill>
              <a:srgbClr val="41B7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9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634BF-2F6C-0416-3B90-792BF17CB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tsikko 22">
            <a:extLst>
              <a:ext uri="{FF2B5EF4-FFF2-40B4-BE49-F238E27FC236}">
                <a16:creationId xmlns:a16="http://schemas.microsoft.com/office/drawing/2014/main" id="{DDEB6F09-8F5D-6972-C562-508C8FCFA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46" y="284035"/>
            <a:ext cx="10515600" cy="1325563"/>
          </a:xfrm>
        </p:spPr>
        <p:txBody>
          <a:bodyPr/>
          <a:lstStyle/>
          <a:p>
            <a:r>
              <a:rPr lang="en-GB" dirty="0" err="1"/>
              <a:t>Tilusjärjestelyn</a:t>
            </a:r>
            <a:r>
              <a:rPr lang="en-GB" dirty="0"/>
              <a:t> </a:t>
            </a:r>
            <a:r>
              <a:rPr lang="en-GB" dirty="0" err="1"/>
              <a:t>toteutus</a:t>
            </a:r>
            <a:endParaRPr lang="en-GB" dirty="0"/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BCF70B57-D13A-0E20-7494-FE8C66A47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764" y="1546260"/>
            <a:ext cx="11049000" cy="16760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Valtion</a:t>
            </a:r>
            <a:r>
              <a:rPr lang="en-GB" sz="2000" dirty="0"/>
              <a:t> </a:t>
            </a:r>
            <a:r>
              <a:rPr lang="en-GB" sz="2000" dirty="0" err="1"/>
              <a:t>tuki</a:t>
            </a:r>
            <a:r>
              <a:rPr lang="en-GB" sz="2000" dirty="0"/>
              <a:t> </a:t>
            </a:r>
            <a:r>
              <a:rPr lang="en-GB" sz="2000" dirty="0" err="1"/>
              <a:t>toteutukseen</a:t>
            </a:r>
            <a:r>
              <a:rPr lang="en-GB" sz="2000" dirty="0"/>
              <a:t> (75 %)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Vaihtojen</a:t>
            </a:r>
            <a:r>
              <a:rPr lang="en-GB" sz="2000" dirty="0"/>
              <a:t> </a:t>
            </a:r>
            <a:r>
              <a:rPr lang="en-GB" sz="2000" dirty="0" err="1"/>
              <a:t>suunnittelu</a:t>
            </a:r>
            <a:r>
              <a:rPr lang="en-GB" sz="2000" dirty="0"/>
              <a:t>, </a:t>
            </a:r>
            <a:r>
              <a:rPr lang="en-GB" sz="2000" dirty="0" err="1"/>
              <a:t>neuvottelut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vaihtojen</a:t>
            </a:r>
            <a:r>
              <a:rPr lang="en-GB" sz="2000" dirty="0"/>
              <a:t> </a:t>
            </a:r>
            <a:r>
              <a:rPr lang="en-GB" sz="2000" dirty="0" err="1"/>
              <a:t>vienti</a:t>
            </a:r>
            <a:r>
              <a:rPr lang="en-GB" sz="2000" dirty="0"/>
              <a:t> </a:t>
            </a:r>
            <a:r>
              <a:rPr lang="en-GB" sz="2000" dirty="0" err="1"/>
              <a:t>rekisteriin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Maanmittauslaitos</a:t>
            </a:r>
            <a:r>
              <a:rPr lang="en-GB" sz="2000" dirty="0"/>
              <a:t> </a:t>
            </a:r>
            <a:r>
              <a:rPr lang="en-GB" sz="2000" dirty="0" err="1"/>
              <a:t>hoitaa</a:t>
            </a:r>
            <a:r>
              <a:rPr lang="en-GB" sz="2000" dirty="0"/>
              <a:t> </a:t>
            </a:r>
            <a:r>
              <a:rPr lang="en-GB" sz="2000" dirty="0" err="1"/>
              <a:t>paperisodan</a:t>
            </a:r>
            <a:r>
              <a:rPr lang="en-GB" sz="2000" dirty="0"/>
              <a:t> – </a:t>
            </a:r>
            <a:r>
              <a:rPr lang="en-GB" sz="2000" dirty="0" err="1"/>
              <a:t>ei</a:t>
            </a:r>
            <a:r>
              <a:rPr lang="en-GB" sz="2000" dirty="0"/>
              <a:t> </a:t>
            </a:r>
            <a:r>
              <a:rPr lang="en-GB" sz="2000" dirty="0" err="1"/>
              <a:t>tarvita</a:t>
            </a:r>
            <a:r>
              <a:rPr lang="en-GB" sz="2000" dirty="0"/>
              <a:t> </a:t>
            </a:r>
            <a:r>
              <a:rPr lang="en-GB" sz="2000" dirty="0" err="1"/>
              <a:t>lainhuutoja</a:t>
            </a:r>
            <a:r>
              <a:rPr lang="en-GB" sz="2000" dirty="0"/>
              <a:t> tai </a:t>
            </a:r>
            <a:r>
              <a:rPr lang="en-GB" sz="2000" dirty="0" err="1"/>
              <a:t>erillsiä</a:t>
            </a:r>
            <a:r>
              <a:rPr lang="en-GB" sz="2000" dirty="0"/>
              <a:t> </a:t>
            </a:r>
            <a:r>
              <a:rPr lang="en-GB" sz="2000" dirty="0" err="1"/>
              <a:t>lohkomisia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Tarvittaessa</a:t>
            </a:r>
            <a:r>
              <a:rPr lang="en-GB" sz="2000" dirty="0"/>
              <a:t> </a:t>
            </a:r>
            <a:r>
              <a:rPr lang="en-GB" sz="2000" dirty="0" err="1"/>
              <a:t>ojitukset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viljelysteiden</a:t>
            </a:r>
            <a:r>
              <a:rPr lang="en-GB" sz="2000" dirty="0"/>
              <a:t> </a:t>
            </a:r>
            <a:r>
              <a:rPr lang="en-GB" sz="2000" dirty="0" err="1"/>
              <a:t>rakentaminen</a:t>
            </a:r>
            <a:r>
              <a:rPr lang="en-GB" sz="2000" dirty="0"/>
              <a:t> (</a:t>
            </a:r>
            <a:r>
              <a:rPr lang="en-GB" sz="2000" dirty="0" err="1"/>
              <a:t>tuki&amp;organisointi</a:t>
            </a:r>
            <a:r>
              <a:rPr lang="en-GB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Tarpeen</a:t>
            </a:r>
            <a:r>
              <a:rPr lang="en-GB" sz="2000" dirty="0"/>
              <a:t> </a:t>
            </a:r>
            <a:r>
              <a:rPr lang="en-GB" sz="2000" dirty="0" err="1"/>
              <a:t>mukaan</a:t>
            </a:r>
            <a:r>
              <a:rPr lang="en-GB" sz="2000" dirty="0"/>
              <a:t> </a:t>
            </a:r>
            <a:r>
              <a:rPr lang="en-GB" sz="2000" dirty="0" err="1"/>
              <a:t>tieoikeuksien</a:t>
            </a:r>
            <a:r>
              <a:rPr lang="en-GB" sz="2000" dirty="0"/>
              <a:t> </a:t>
            </a:r>
            <a:r>
              <a:rPr lang="en-GB" sz="2000" dirty="0" err="1"/>
              <a:t>ym</a:t>
            </a:r>
            <a:r>
              <a:rPr lang="en-GB" sz="2000" dirty="0"/>
              <a:t>. </a:t>
            </a:r>
            <a:r>
              <a:rPr lang="en-GB" sz="2000" dirty="0" err="1"/>
              <a:t>järjestelyt</a:t>
            </a:r>
            <a:r>
              <a:rPr lang="en-GB" sz="2000" dirty="0"/>
              <a:t>, </a:t>
            </a:r>
            <a:r>
              <a:rPr lang="en-GB" sz="2000" dirty="0" err="1"/>
              <a:t>rajankäynnit</a:t>
            </a:r>
            <a:endParaRPr lang="en-GB" sz="20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E2F86950-10C5-A66C-F915-2730F1EC8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7288"/>
            <a:ext cx="12392528" cy="32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CCBE38F-584E-3379-CC54-007C8BF7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i-FI"/>
              <a:t>SIVU </a:t>
            </a:r>
            <a:fld id="{395C3D94-F3B0-4BF8-973B-87B4959310A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95553EE8-C8D8-694E-26CC-62C7F4E8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Tilusjärjestelyn rahoitus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98222C3-061C-B3F5-CD55-0F05859C7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58" y="1877614"/>
            <a:ext cx="5587043" cy="42993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/>
              <a:t>Alkuvaiheet </a:t>
            </a:r>
            <a:r>
              <a:rPr lang="fi-FI" sz="2000" dirty="0"/>
              <a:t>tarjoaa Suomen valtio (tilusjärjestelyselvitys ja aloituspäätös)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Toteutuksesta valtio kustantaa 75 % ja viljelijät 25 %.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Ojituksiin ja viljelysteiden rakentamiseen 50 % tuki (+alv)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Kaikki kustannukset maksetaan ensin valtion kassasta ja hankkeen päättymisen jälkeen viljelijäosuudet tulevat maksuun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28D0D7-6A38-734F-7580-27AE46A43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AE41144-995F-52BB-FB0D-545BA25C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3D40F-B22E-45FF-BADA-EE8B5ACB92FA}" type="datetime1">
              <a:rPr lang="fi-FI" smtClean="0"/>
              <a:pPr/>
              <a:t>24.3.2026</a:t>
            </a:fld>
            <a:endParaRPr lang="fi-FI" dirty="0"/>
          </a:p>
        </p:txBody>
      </p:sp>
      <p:pic>
        <p:nvPicPr>
          <p:cNvPr id="8" name="Kuva 7" descr="Kuva, joka sisältää kohteen ruoho, piha-, taivas, pilvi&#10;&#10;Tekoälyn generoima sisältö voi olla virheellistä.">
            <a:extLst>
              <a:ext uri="{FF2B5EF4-FFF2-40B4-BE49-F238E27FC236}">
                <a16:creationId xmlns:a16="http://schemas.microsoft.com/office/drawing/2014/main" id="{421A2255-8864-AD8E-22CC-7804F2B88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60" y="1742978"/>
            <a:ext cx="5700699" cy="38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ED864912-E115-4B75-BA2B-3CA98D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051"/>
            <a:ext cx="6267512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Tilusjärjestelyt Suomessa 3/2026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D11E71C-C614-4E62-96E5-747CB250C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29665"/>
            <a:ext cx="4694853" cy="37472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34 kpl käynnissä (26 pelto, 8 metsä)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13 tilusjärjestelyselvitystä menossa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5260C6F-37C7-5EB6-DEC1-B89B9665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791" y="0"/>
            <a:ext cx="4915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C2C4BA-06C8-6C90-04D3-1AE460BF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9" y="114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Tilusjärjestelyhistoriasta Kaakkois-Suomessa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52968E-6DA9-AF8B-9795-D7A9B156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9" y="1690688"/>
            <a:ext cx="6892114" cy="5167312"/>
          </a:xfrm>
        </p:spPr>
        <p:txBody>
          <a:bodyPr>
            <a:normAutofit/>
          </a:bodyPr>
          <a:lstStyle/>
          <a:p>
            <a:r>
              <a:rPr lang="fi-FI" dirty="0"/>
              <a:t>1918 – 1944 runsasta tilusjärjestelytoimintaa Viipurin läänissä. Lukuisia isoja tilusjärjestelyjä, joista Viipurin itäpuolella olleet hankkeet jäivät sodan jalkoihin.</a:t>
            </a:r>
          </a:p>
          <a:p>
            <a:r>
              <a:rPr lang="fi-FI" dirty="0"/>
              <a:t>1945 – 1970 Rajakuntien tilusjärjestelyt ja asutustoiminta</a:t>
            </a:r>
          </a:p>
          <a:p>
            <a:r>
              <a:rPr lang="fi-FI" dirty="0"/>
              <a:t>1970-luvulle tultaessa tilusjärjestelytoiminta hiipuu Kaakkois-Suomessa</a:t>
            </a:r>
          </a:p>
          <a:p>
            <a:r>
              <a:rPr lang="fi-FI" dirty="0"/>
              <a:t>2000-luvun alussa useita tiedotustilaisuuksia ja muutamia selvityksiä – Ei päästä toteutukseen.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4FA19D4A-013E-3128-57AD-DC863AF44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223" y="2131865"/>
            <a:ext cx="4729886" cy="3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C2C4BA-06C8-6C90-04D3-1AE460BF6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41" y="16208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i-FI" dirty="0"/>
              <a:t>Tilusjärjestelyhistoriasta Kaakkois-Suomessa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652968E-6DA9-AF8B-9795-D7A9B1565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51" y="2191020"/>
            <a:ext cx="7299036" cy="36921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Tilusjärjestelyt 2014 eteenpäin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Maanmittauslaitokseen valtakunnallinen organisaatio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Kotkan </a:t>
            </a:r>
            <a:r>
              <a:rPr lang="fi-FI" dirty="0" err="1"/>
              <a:t>Pernoossa</a:t>
            </a:r>
            <a:r>
              <a:rPr lang="fi-FI" dirty="0"/>
              <a:t> kova yritys 2016, mutta päättyy negatiivisesti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i-FI" dirty="0"/>
              <a:t>Viljelijät haluavat, mutta vuokrauksia yli 60 % ja vuokraajat eivät olleet kiinnostuneita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dirty="0"/>
              <a:t>Tilusjärjestelyjä saadaan pienimuotoisesti mukaan maantiehankkeisiin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CD322E1-DD8A-6E00-A887-AE7018EB4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432" y="893707"/>
            <a:ext cx="3663477" cy="5278985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1D67D8E4-CA16-0690-256D-314CA4AE83E8}"/>
              </a:ext>
            </a:extLst>
          </p:cNvPr>
          <p:cNvSpPr txBox="1"/>
          <p:nvPr/>
        </p:nvSpPr>
        <p:spPr>
          <a:xfrm>
            <a:off x="8251431" y="6172692"/>
            <a:ext cx="3546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i="1" dirty="0"/>
              <a:t>Kotkan Pernoon tilusjärjestelyselvitysalue vuonna 2016, peltolohkojen keskikoko 0,96 ha</a:t>
            </a:r>
          </a:p>
        </p:txBody>
      </p:sp>
    </p:spTree>
    <p:extLst>
      <p:ext uri="{BB962C8B-B14F-4D97-AF65-F5344CB8AC3E}">
        <p14:creationId xmlns:p14="http://schemas.microsoft.com/office/powerpoint/2010/main" val="30743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theme/theme1.xml><?xml version="1.0" encoding="utf-8"?>
<a:theme xmlns:a="http://schemas.openxmlformats.org/drawingml/2006/main" name="MML-teema">
  <a:themeElements>
    <a:clrScheme name="MML">
      <a:dk1>
        <a:srgbClr val="262626"/>
      </a:dk1>
      <a:lt1>
        <a:sysClr val="window" lastClr="FFFFFF"/>
      </a:lt1>
      <a:dk2>
        <a:srgbClr val="2A6275"/>
      </a:dk2>
      <a:lt2>
        <a:srgbClr val="E7E6E6"/>
      </a:lt2>
      <a:accent1>
        <a:srgbClr val="AAD2E0"/>
      </a:accent1>
      <a:accent2>
        <a:srgbClr val="72B5CC"/>
      </a:accent2>
      <a:accent3>
        <a:srgbClr val="2A6275"/>
      </a:accent3>
      <a:accent4>
        <a:srgbClr val="B9D7BF"/>
      </a:accent4>
      <a:accent5>
        <a:srgbClr val="00B050"/>
      </a:accent5>
      <a:accent6>
        <a:srgbClr val="D96991"/>
      </a:accent6>
      <a:hlink>
        <a:srgbClr val="027ACE"/>
      </a:hlink>
      <a:folHlink>
        <a:srgbClr val="266B80"/>
      </a:folHlink>
    </a:clrScheme>
    <a:fontScheme name="MML">
      <a:majorFont>
        <a:latin typeface="Daytona"/>
        <a:ea typeface=""/>
        <a:cs typeface=""/>
      </a:majorFont>
      <a:minorFont>
        <a:latin typeface="Dayto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2" id="{F9BA9DC1-FF65-4FAB-BF26-989945391FE3}" vid="{291022C2-0F1A-4A33-9F61-065A29C7922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0000D2264AA254398F11DF25911FE9C" ma:contentTypeVersion="4" ma:contentTypeDescription="Luo uusi asiakirja." ma:contentTypeScope="" ma:versionID="7c3cf50279fc21616dda0ffd82eaa172">
  <xsd:schema xmlns:xsd="http://www.w3.org/2001/XMLSchema" xmlns:xs="http://www.w3.org/2001/XMLSchema" xmlns:p="http://schemas.microsoft.com/office/2006/metadata/properties" xmlns:ns2="8e8f838e-eaa6-41fc-899e-79a5fa8e3483" targetNamespace="http://schemas.microsoft.com/office/2006/metadata/properties" ma:root="true" ma:fieldsID="3ec7e8fa26fe2273104ce1cf93d04b29" ns2:_="">
    <xsd:import namespace="8e8f838e-eaa6-41fc-899e-79a5fa8e34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f838e-eaa6-41fc-899e-79a5fa8e34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76E77A-BBC4-481A-ABD9-1CB80AE90E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19580F-D17F-454E-9346-8158B8C6CF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4A46BAD-BF49-46A7-A512-D811733E4C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8f838e-eaa6-41fc-899e-79a5fa8e3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4f8a632-5580-4a1c-9237-1d5a571b71fa}" enabled="0" method="" siteId="{c4f8a632-5580-4a1c-9237-1d5a571b71f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MML-kalvopohja-2024-FIN</Template>
  <TotalTime>1192</TotalTime>
  <Words>621</Words>
  <Application>Microsoft Office PowerPoint</Application>
  <PresentationFormat>Laajakuva</PresentationFormat>
  <Paragraphs>126</Paragraphs>
  <Slides>27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Aptos</vt:lpstr>
      <vt:lpstr>Arial</vt:lpstr>
      <vt:lpstr>Calibri</vt:lpstr>
      <vt:lpstr>Century Gothic</vt:lpstr>
      <vt:lpstr>Daytona</vt:lpstr>
      <vt:lpstr>MML-teema</vt:lpstr>
      <vt:lpstr>Tilusjärjestelyt Kaakkois-Suomessa</vt:lpstr>
      <vt:lpstr>ohjelma</vt:lpstr>
      <vt:lpstr>Tilusjärjestelyt peltoalueilla</vt:lpstr>
      <vt:lpstr>PowerPoint-esitys</vt:lpstr>
      <vt:lpstr>Tilusjärjestelyn toteutus</vt:lpstr>
      <vt:lpstr>Tilusjärjestelyn rahoitus</vt:lpstr>
      <vt:lpstr>Tilusjärjestelyt Suomessa 3/2026</vt:lpstr>
      <vt:lpstr>Tilusjärjestelyhistoriasta Kaakkois-Suomessa</vt:lpstr>
      <vt:lpstr>Tilusjärjestelyhistoriasta Kaakkois-Suomessa</vt:lpstr>
      <vt:lpstr>Tilusjärjestelyhistoriasta Kaakkois-Suomessa</vt:lpstr>
      <vt:lpstr>Esimerkkejä muualta</vt:lpstr>
      <vt:lpstr>Sastamala - tilusjärjestelypitäjä</vt:lpstr>
      <vt:lpstr>Tilusjärjestelyt – Itä-Uusimaa</vt:lpstr>
      <vt:lpstr>Tilusjärjestelyssä muodostettu: Lapinjärvi, Hindersby 49,7 ha 2024</vt:lpstr>
      <vt:lpstr>Tilusjärjestelyssä muodostettu: Sastamala, Vaunujokilaakso 33,5 ha 2024 (ennen 8 lohkoa)</vt:lpstr>
      <vt:lpstr>Tilusjärjestelyssä muodostettu: Tornio, Liakka 19,5 ha 2021 (ennen 8 lohkoa)</vt:lpstr>
      <vt:lpstr>Tilusjärjestelyssä muodostettu: Närpiö, Yttermark 39,5 ha 2022 </vt:lpstr>
      <vt:lpstr>PowerPoint-esitys</vt:lpstr>
      <vt:lpstr>Peltojen tilusrakenne Kaakkois-Suomessa</vt:lpstr>
      <vt:lpstr>Peltojen tilusrakenne</vt:lpstr>
      <vt:lpstr>PowerPoint-esitys</vt:lpstr>
      <vt:lpstr>PowerPoint-esitys</vt:lpstr>
      <vt:lpstr>PowerPoint-esitys</vt:lpstr>
      <vt:lpstr>PowerPoint-esitys</vt:lpstr>
      <vt:lpstr>Pyynnöstä voimme tehdä myös tarkempia analyysejä</vt:lpstr>
      <vt:lpstr>Farmari 2023:</vt:lpstr>
      <vt:lpstr>Kiinnostaako?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Konttinen Kalle</dc:creator>
  <cp:lastModifiedBy>Seitsonen Matti</cp:lastModifiedBy>
  <cp:revision>4</cp:revision>
  <dcterms:created xsi:type="dcterms:W3CDTF">2026-03-10T13:00:34Z</dcterms:created>
  <dcterms:modified xsi:type="dcterms:W3CDTF">2026-03-24T16:53:23Z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0x01010030000D2264AA254398F11DF25911FE9C</vt:lpwstr>
  </property>
</Properties>
</file>